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608" r:id="rId2"/>
    <p:sldId id="611" r:id="rId3"/>
    <p:sldId id="660" r:id="rId4"/>
    <p:sldId id="702" r:id="rId5"/>
    <p:sldId id="694" r:id="rId6"/>
    <p:sldId id="695" r:id="rId7"/>
    <p:sldId id="701" r:id="rId8"/>
    <p:sldId id="698" r:id="rId9"/>
    <p:sldId id="699" r:id="rId10"/>
    <p:sldId id="718" r:id="rId11"/>
    <p:sldId id="704" r:id="rId12"/>
    <p:sldId id="700" r:id="rId13"/>
    <p:sldId id="703" r:id="rId14"/>
    <p:sldId id="677" r:id="rId15"/>
    <p:sldId id="706" r:id="rId16"/>
    <p:sldId id="708" r:id="rId17"/>
    <p:sldId id="712" r:id="rId18"/>
    <p:sldId id="713" r:id="rId19"/>
    <p:sldId id="709" r:id="rId20"/>
    <p:sldId id="714" r:id="rId21"/>
    <p:sldId id="716" r:id="rId22"/>
    <p:sldId id="687" r:id="rId23"/>
  </p:sldIdLst>
  <p:sldSz cx="9144000" cy="6858000" type="screen4x3"/>
  <p:notesSz cx="6797675" cy="9874250"/>
  <p:custDataLst>
    <p:tags r:id="rId25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A"/>
    <a:srgbClr val="B9D08C"/>
    <a:srgbClr val="004620"/>
    <a:srgbClr val="003B68"/>
    <a:srgbClr val="005EA4"/>
    <a:srgbClr val="8FCE4A"/>
    <a:srgbClr val="D0D8E8"/>
    <a:srgbClr val="E9EDF4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2" autoAdjust="0"/>
    <p:restoredTop sz="97266" autoAdjust="0"/>
  </p:normalViewPr>
  <p:slideViewPr>
    <p:cSldViewPr>
      <p:cViewPr varScale="1">
        <p:scale>
          <a:sx n="46" d="100"/>
          <a:sy n="46" d="100"/>
        </p:scale>
        <p:origin x="137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2BCDA0-B8EC-427A-96A0-7D1B572014C3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C3B31C-B4EF-4751-8994-B713DE571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8422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FD487D26-233C-4459-A2FE-820610598A08}" type="slidenum">
              <a:rPr lang="ru-RU" altLang="ru-RU" smtClean="0">
                <a:solidFill>
                  <a:srgbClr val="000000"/>
                </a:solidFill>
              </a:rPr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11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12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13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t>14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t>15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t>16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t>17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t>18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t>19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t>20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t>21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t>22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fld id="{A3ADA258-D728-4AD7-8DC4-B6BD51EABC66}" type="slidenum">
              <a:rPr lang="ru-RU" altLang="ru-RU" smtClean="0">
                <a:solidFill>
                  <a:srgbClr val="000000"/>
                </a:solidFill>
              </a:rPr>
              <a:t>10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7DFC1F4-2CA6-4B66-9DC4-74D75188CB30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EEAE147-0074-4258-B6B8-140A3F0909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82646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DBE0BF9-E9F8-4153-A6C7-99E098DBAA33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A9CA584-3856-4491-8FE4-D9130FAD84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35635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FC2176-89C4-4A58-8A2E-B155FF928D3A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5DFE2C3-3965-499E-8ED6-3F72321988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9258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65CD5FF-3470-4599-A8A3-83AF6443CCD9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DCA64BA-893E-4310-B476-6C64914106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29670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C0078C9-D9CF-43C9-858A-1D353CCA56A9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CE4DC2B-5955-476B-A799-4D1CEE2183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84462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4997630-4A0F-4865-9E8D-CD1A2CE97D48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23E484F-BB5B-4B3A-AB9A-0778F2E219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93725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62202E9-4078-4AF2-B977-70AE8FEC3912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82859D0-99E1-4CD7-B594-1BFBA59041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176565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2ACADA2-7AF1-4AA5-A4B1-1B3560247CEC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33DE18-CBAF-4903-A1B7-9DB2E397BE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813433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E173D8B-CDFC-4680-AA7B-2AEBB342B55D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500A1A0-B04D-40A0-AD83-CB7D5D91AB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25447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609837C-3CE3-4064-9787-318DE5BC67A4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9085598-A7E4-46A7-A292-642FE32352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56991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CBAE15-E5A0-420A-91D3-0CD23F64924E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E1B2F73-28C3-4C9E-8D00-734464EF04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13442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C44343-95ED-4479-81A6-BFDDB02C922C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1C1FF6-6DC4-489A-BCDE-B5F0FAEE3E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6" r:id="rId1"/>
    <p:sldLayoutId id="2147485007" r:id="rId2"/>
    <p:sldLayoutId id="2147485008" r:id="rId3"/>
    <p:sldLayoutId id="2147485009" r:id="rId4"/>
    <p:sldLayoutId id="2147485010" r:id="rId5"/>
    <p:sldLayoutId id="2147485011" r:id="rId6"/>
    <p:sldLayoutId id="2147485012" r:id="rId7"/>
    <p:sldLayoutId id="2147485013" r:id="rId8"/>
    <p:sldLayoutId id="2147485014" r:id="rId9"/>
    <p:sldLayoutId id="2147485015" r:id="rId10"/>
    <p:sldLayoutId id="21474850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2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3.jpeg"/><Relationship Id="rId9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10" Type="http://schemas.openxmlformats.org/officeDocument/2006/relationships/image" Target="../media/image29.jpeg"/><Relationship Id="rId4" Type="http://schemas.openxmlformats.org/officeDocument/2006/relationships/image" Target="../media/image3.jpeg"/><Relationship Id="rId9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06838" y="0"/>
            <a:ext cx="5237162" cy="1052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2644401" cy="6858000"/>
          </a:xfrm>
          <a:prstGeom prst="rect">
            <a:avLst/>
          </a:prstGeom>
          <a:gradFill>
            <a:gsLst>
              <a:gs pos="5000">
                <a:schemeClr val="accent1">
                  <a:tint val="66000"/>
                  <a:satMod val="160000"/>
                </a:schemeClr>
              </a:gs>
              <a:gs pos="7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19" name="Прямоугольник 4"/>
          <p:cNvSpPr>
            <a:spLocks noChangeArrowheads="1"/>
          </p:cNvSpPr>
          <p:nvPr/>
        </p:nvSpPr>
        <p:spPr bwMode="auto">
          <a:xfrm>
            <a:off x="519113" y="2151063"/>
            <a:ext cx="830103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2800" b="1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b="1" smtClean="0">
                <a:solidFill>
                  <a:srgbClr val="002060"/>
                </a:solidFill>
                <a:latin typeface="Cambria" pitchFamily="18" charset="0"/>
              </a:rPr>
              <a:t>Особенности организации, </a:t>
            </a:r>
            <a:br>
              <a:rPr lang="ru-RU" altLang="ru-RU" sz="2800" b="1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altLang="ru-RU" sz="2800" b="1" smtClean="0">
                <a:solidFill>
                  <a:srgbClr val="002060"/>
                </a:solidFill>
                <a:latin typeface="Cambria" pitchFamily="18" charset="0"/>
              </a:rPr>
              <a:t>проведения и оценивания</a:t>
            </a:r>
            <a:br>
              <a:rPr lang="ru-RU" altLang="ru-RU" sz="2800" b="1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altLang="ru-RU" sz="2800" b="1" smtClean="0">
                <a:solidFill>
                  <a:srgbClr val="002060"/>
                </a:solidFill>
                <a:latin typeface="Cambria" pitchFamily="18" charset="0"/>
              </a:rPr>
              <a:t>итогового собеседования по русскому языку</a:t>
            </a:r>
            <a:br>
              <a:rPr lang="ru-RU" altLang="ru-RU" sz="2800" b="1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altLang="ru-RU" sz="2800" b="1" smtClean="0">
                <a:solidFill>
                  <a:srgbClr val="002060"/>
                </a:solidFill>
                <a:latin typeface="Cambria" pitchFamily="18" charset="0"/>
              </a:rPr>
              <a:t>в 2019 – 2020 учебном году</a:t>
            </a:r>
            <a:endParaRPr lang="ru-RU" altLang="ru-RU" sz="2800" b="1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332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3462" y="260648"/>
            <a:ext cx="2355651" cy="218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5" name="Прямоугольник 11"/>
          <p:cNvSpPr>
            <a:spLocks noChangeArrowheads="1"/>
          </p:cNvSpPr>
          <p:nvPr/>
        </p:nvSpPr>
        <p:spPr bwMode="auto">
          <a:xfrm>
            <a:off x="284163" y="6330950"/>
            <a:ext cx="2076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i="1" smtClean="0">
                <a:solidFill>
                  <a:srgbClr val="002060"/>
                </a:solidFill>
                <a:latin typeface="Cambria" pitchFamily="18" charset="0"/>
              </a:rPr>
              <a:t>Январь 2020 </a:t>
            </a:r>
            <a:r>
              <a:rPr lang="ru-RU" altLang="ru-RU" sz="1400" i="1">
                <a:solidFill>
                  <a:srgbClr val="002060"/>
                </a:solidFill>
                <a:latin typeface="Cambria" pitchFamily="18" charset="0"/>
              </a:rPr>
              <a:t>г.</a:t>
            </a:r>
            <a:endParaRPr lang="ru-RU" altLang="ru-RU" sz="1200" i="1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Оценивание ответов участников ИС с ОВЗ, </a:t>
            </a:r>
            <a:b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</a:br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детей-инвалидов и инвалидов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55213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76470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1412776"/>
            <a:ext cx="3829302" cy="24294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4" name="Скругленный прямоугольник 23"/>
          <p:cNvSpPr/>
          <p:nvPr/>
        </p:nvSpPr>
        <p:spPr>
          <a:xfrm>
            <a:off x="107504" y="3933057"/>
            <a:ext cx="3728596" cy="2736304"/>
          </a:xfrm>
          <a:prstGeom prst="roundRect">
            <a:avLst>
              <a:gd name="adj" fmla="val 8664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 ОО: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5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меть список участников ИС данных категорий;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экспертов, оценивающих ответы данных участников</a:t>
            </a:r>
            <a:r>
              <a:rPr lang="ru-RU" sz="15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5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экспертов с критериями оценивания, максимальным и минимальным баллами для участников данных категорий;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собеседника для данных категорий участников</a:t>
            </a:r>
            <a:endParaRPr lang="ru-RU" sz="15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5077" y="6228020"/>
            <a:ext cx="63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2  2</a:t>
            </a:r>
            <a:endParaRPr lang="ru-RU" b="1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936" y="1412776"/>
            <a:ext cx="4968552" cy="49999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9552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Акты итогового собеседования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55213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76470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08210" y="1268760"/>
            <a:ext cx="4283521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 досрочном завершении итогового собеседования по русскому языку </a:t>
            </a:r>
            <a:b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уважительным причинам (ИС-08)</a:t>
            </a:r>
            <a:endParaRPr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680967" y="1268760"/>
            <a:ext cx="4283521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об удалении участника в связи </a:t>
            </a:r>
            <a:b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Порядка проведения итогового собеседования</a:t>
            </a:r>
            <a:endParaRPr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5923" y="2276872"/>
            <a:ext cx="2607965" cy="302433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22" name="Рисунок 2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4749" y="2281035"/>
            <a:ext cx="2473635" cy="302017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23" name="Рисунок 2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07"/>
          <a:stretch>
            <a:fillRect/>
          </a:stretch>
        </p:blipFill>
        <p:spPr bwMode="auto">
          <a:xfrm>
            <a:off x="208210" y="5768820"/>
            <a:ext cx="4003750" cy="9005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4" name="Прямоугольник 23"/>
          <p:cNvSpPr/>
          <p:nvPr/>
        </p:nvSpPr>
        <p:spPr>
          <a:xfrm>
            <a:off x="2267744" y="6237312"/>
            <a:ext cx="1296144" cy="2160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355976" y="6021288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4355976" y="6021288"/>
            <a:ext cx="324991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55976" y="6021288"/>
            <a:ext cx="324991" cy="3240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2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07"/>
          <a:stretch>
            <a:fillRect/>
          </a:stretch>
        </p:blipFill>
        <p:spPr bwMode="auto">
          <a:xfrm>
            <a:off x="4932040" y="5768820"/>
            <a:ext cx="4003750" cy="9005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1" name="Прямоугольник 30"/>
          <p:cNvSpPr/>
          <p:nvPr/>
        </p:nvSpPr>
        <p:spPr>
          <a:xfrm>
            <a:off x="5724128" y="6237312"/>
            <a:ext cx="1296144" cy="2160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58864" y="5385246"/>
            <a:ext cx="6897512" cy="276002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>
                <a:solidFill>
                  <a:srgbClr val="004F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Соответствующая отметка в бланке итогового собеседования</a:t>
            </a:r>
            <a:endParaRPr lang="ru-RU" sz="1600" b="1">
              <a:solidFill>
                <a:srgbClr val="004F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3482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КИМ итогового собеседования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55213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76470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942" y="1831559"/>
            <a:ext cx="3173921" cy="38296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4" name="Скругленный прямоугольник 23"/>
          <p:cNvSpPr/>
          <p:nvPr/>
        </p:nvSpPr>
        <p:spPr>
          <a:xfrm>
            <a:off x="898079" y="1208781"/>
            <a:ext cx="2449783" cy="564035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текста</a:t>
            </a:r>
            <a:endParaRPr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9479" y="1220788"/>
            <a:ext cx="584584" cy="5520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schemeClr val="tx1"/>
                </a:solidFill>
              </a:rPr>
              <a:t>№1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49304" y="1831560"/>
            <a:ext cx="3151088" cy="3829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Скругленный прямоугольник 26"/>
          <p:cNvSpPr/>
          <p:nvPr/>
        </p:nvSpPr>
        <p:spPr>
          <a:xfrm>
            <a:off x="4564856" y="1196752"/>
            <a:ext cx="4183608" cy="576064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Подробный</a:t>
            </a:r>
            <a:r>
              <a:rPr lang="ru-RU" sz="1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пересказ текста с включением приведенного высказывания</a:t>
            </a:r>
            <a:endParaRPr lang="ru-RU" sz="1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915408" y="1208758"/>
            <a:ext cx="584584" cy="5640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schemeClr val="tx1"/>
                </a:solidFill>
              </a:rPr>
              <a:t>№2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43982" y="5733256"/>
            <a:ext cx="4504481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 </a:t>
            </a:r>
            <a:r>
              <a:rPr lang="ru-RU" sz="1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черновика используется поле для заметок.</a:t>
            </a:r>
          </a:p>
          <a:p>
            <a:pPr algn="just"/>
            <a:r>
              <a:rPr lang="ru-RU" sz="1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другого вида черновика НЕДОПУСТИМО</a:t>
            </a:r>
            <a:endParaRPr lang="ru-RU" sz="16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07505" y="5733256"/>
            <a:ext cx="3600399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 </a:t>
            </a:r>
            <a:r>
              <a:rPr lang="ru-RU" sz="1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имеет право работать ручкой с текстом, подчеркивая или выделяя необходимое</a:t>
            </a:r>
            <a:endParaRPr lang="ru-RU" sz="16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17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КИМ итогового собеседования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55213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76470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98079" y="1208781"/>
            <a:ext cx="2449783" cy="564035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 </a:t>
            </a:r>
            <a:b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выбору участника)</a:t>
            </a:r>
            <a:endParaRPr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9479" y="1220788"/>
            <a:ext cx="584584" cy="5520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schemeClr val="tx1"/>
                </a:solidFill>
              </a:rPr>
              <a:t>№3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64856" y="1196752"/>
            <a:ext cx="4183608" cy="576064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с экзаменатором-собеседником</a:t>
            </a:r>
            <a:endParaRPr lang="ru-RU" sz="1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915408" y="1208758"/>
            <a:ext cx="584584" cy="5640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schemeClr val="tx1"/>
                </a:solidFill>
              </a:rPr>
              <a:t>№4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54" y="1956268"/>
            <a:ext cx="3219450" cy="146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54" y="3785727"/>
            <a:ext cx="2168742" cy="2715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4265" y="3954626"/>
            <a:ext cx="2080592" cy="9865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4266" y="5445224"/>
            <a:ext cx="2080590" cy="10564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5240941" y="3789040"/>
            <a:ext cx="3291499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 </a:t>
            </a:r>
            <a:r>
              <a:rPr lang="ru-RU" sz="1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Участнику выдается одна из трех карточек по той теме, которую он выбрал</a:t>
            </a:r>
            <a:endParaRPr lang="ru-RU" sz="16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6888" y="348126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mtClean="0">
                <a:solidFill>
                  <a:srgbClr val="0070C0"/>
                </a:solidFill>
              </a:rPr>
              <a:t>Карточка 1</a:t>
            </a:r>
            <a:endParaRPr lang="ru-RU" sz="1400" b="1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87824" y="3600806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mtClean="0">
                <a:solidFill>
                  <a:srgbClr val="0070C0"/>
                </a:solidFill>
              </a:rPr>
              <a:t>Карточка 2</a:t>
            </a:r>
            <a:endParaRPr lang="ru-RU" sz="1400" b="1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87824" y="508518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mtClean="0">
                <a:solidFill>
                  <a:srgbClr val="0070C0"/>
                </a:solidFill>
              </a:rPr>
              <a:t>Карточка 3</a:t>
            </a:r>
            <a:endParaRPr lang="ru-RU" sz="1400" b="1">
              <a:solidFill>
                <a:srgbClr val="0070C0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936" y="2060848"/>
            <a:ext cx="4865820" cy="100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33" name="Соединительная линия уступом 32"/>
          <p:cNvCxnSpPr/>
          <p:nvPr/>
        </p:nvCxnSpPr>
        <p:spPr>
          <a:xfrm>
            <a:off x="3635896" y="1340768"/>
            <a:ext cx="5225860" cy="2059360"/>
          </a:xfrm>
          <a:prstGeom prst="bentConnector3">
            <a:avLst>
              <a:gd name="adj1" fmla="val 7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5287939" y="5445224"/>
            <a:ext cx="3244501" cy="1080120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заданий 3 и 4 не допускается использование черновика</a:t>
            </a:r>
            <a:endParaRPr lang="ru-RU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Соединительная линия уступом 38"/>
          <p:cNvCxnSpPr/>
          <p:nvPr/>
        </p:nvCxnSpPr>
        <p:spPr>
          <a:xfrm flipV="1">
            <a:off x="4932040" y="5143724"/>
            <a:ext cx="3929716" cy="1381621"/>
          </a:xfrm>
          <a:prstGeom prst="bentConnector3">
            <a:avLst>
              <a:gd name="adj1" fmla="val 138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88287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639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Заголовок 1"/>
          <p:cNvSpPr txBox="1"/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smtClean="0">
                <a:solidFill>
                  <a:srgbClr val="FFFFFF"/>
                </a:solidFill>
                <a:latin typeface="Cambria" pitchFamily="18" charset="0"/>
              </a:rPr>
              <a:t>Основные действия </a:t>
            </a:r>
            <a:br>
              <a:rPr lang="ru-RU" altLang="ru-RU" sz="2800" b="1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ru-RU" altLang="ru-RU" sz="2800" b="1" smtClean="0">
                <a:solidFill>
                  <a:srgbClr val="FFFFFF"/>
                </a:solidFill>
                <a:latin typeface="Cambria" pitchFamily="18" charset="0"/>
              </a:rPr>
              <a:t>ответственного организатора ОО</a:t>
            </a:r>
            <a:endParaRPr lang="ru-RU" altLang="ru-RU" sz="2800" b="1">
              <a:solidFill>
                <a:srgbClr val="FFFFFF"/>
              </a:solidFill>
              <a:latin typeface="Cambria" pitchFamily="18" charset="0"/>
            </a:endParaRPr>
          </a:p>
        </p:txBody>
      </p:sp>
      <p:pic>
        <p:nvPicPr>
          <p:cNvPr id="163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Скругленный прямоугольник 20"/>
          <p:cNvSpPr/>
          <p:nvPr/>
        </p:nvSpPr>
        <p:spPr>
          <a:xfrm>
            <a:off x="107505" y="1340768"/>
            <a:ext cx="5508719" cy="5762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На этапе проведения ИС</a:t>
            </a:r>
            <a:endParaRPr lang="ru-RU" sz="2000">
              <a:solidFill>
                <a:schemeClr val="bg1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024844"/>
            <a:ext cx="5469160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Провести краткий </a:t>
            </a:r>
            <a: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инструктаж и </a:t>
            </a:r>
            <a:r>
              <a:rPr lang="ru-RU" altLang="ru-RU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распределить всех работников </a:t>
            </a:r>
            <a: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по </a:t>
            </a:r>
            <a:r>
              <a:rPr lang="ru-RU" altLang="ru-RU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их рабочим местам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5928" y="2852936"/>
            <a:ext cx="5469160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Организовать </a:t>
            </a:r>
            <a:r>
              <a:rPr lang="ru-RU" altLang="ru-RU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вход участников </a:t>
            </a:r>
            <a: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ИС</a:t>
            </a:r>
            <a:endParaRPr lang="ru-RU" altLang="ru-RU">
              <a:solidFill>
                <a:schemeClr val="tx2">
                  <a:lumMod val="75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80728" y="3429000"/>
            <a:ext cx="5469160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Выдать членам комиссии по проведению ИС необходимые материалы в соответствии </a:t>
            </a:r>
            <a:b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</a:br>
            <a: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с их полномочиями</a:t>
            </a:r>
            <a:endParaRPr lang="ru-RU" altLang="ru-RU">
              <a:solidFill>
                <a:schemeClr val="tx2">
                  <a:lumMod val="75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47056" y="4509120"/>
            <a:ext cx="5541168" cy="14127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Получить от технического специалиста КИМ </a:t>
            </a:r>
            <a:b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</a:br>
            <a: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итогового собеседования и формы для проведения итогового собеседования </a:t>
            </a:r>
            <a:endParaRPr lang="ru-RU" altLang="ru-RU">
              <a:solidFill>
                <a:schemeClr val="tx2">
                  <a:lumMod val="75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335087" y="6057292"/>
            <a:ext cx="5564881" cy="3960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Обеспечить контроль за проведением </a:t>
            </a:r>
            <a:r>
              <a:rPr lang="ru-RU" alt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ИС</a:t>
            </a:r>
            <a:endParaRPr lang="ru-RU" altLang="ru-RU">
              <a:solidFill>
                <a:schemeClr val="tx2">
                  <a:lumMod val="75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34" name="object 4"/>
          <p:cNvSpPr/>
          <p:nvPr/>
        </p:nvSpPr>
        <p:spPr>
          <a:xfrm>
            <a:off x="6482429" y="3429000"/>
            <a:ext cx="1102267" cy="97210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2" descr="C:\Users\tihonovskaya\Desktop\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2688" y="1268760"/>
            <a:ext cx="221456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s://www.nalog.ru/cdn/image/559186/original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4483060"/>
            <a:ext cx="1638499" cy="1464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tihonovskaya\Desktop\ae4a064c5cbf6dc27e399765ca83809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81394" y="2353883"/>
            <a:ext cx="1584176" cy="128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object 9"/>
          <p:cNvSpPr/>
          <p:nvPr/>
        </p:nvSpPr>
        <p:spPr>
          <a:xfrm rot="19237097">
            <a:off x="7264829" y="5906650"/>
            <a:ext cx="648303" cy="648072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51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639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Заголовок 1"/>
          <p:cNvSpPr txBox="1"/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smtClean="0">
                <a:solidFill>
                  <a:srgbClr val="FFFFFF"/>
                </a:solidFill>
                <a:latin typeface="Cambria" pitchFamily="18" charset="0"/>
              </a:rPr>
              <a:t>Выдача материалов итогового собеседования</a:t>
            </a:r>
            <a:endParaRPr lang="ru-RU" altLang="ru-RU" sz="2800" b="1">
              <a:solidFill>
                <a:srgbClr val="FFFFFF"/>
              </a:solidFill>
              <a:latin typeface="Cambria" pitchFamily="18" charset="0"/>
            </a:endParaRPr>
          </a:p>
        </p:txBody>
      </p:sp>
      <p:pic>
        <p:nvPicPr>
          <p:cNvPr id="163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Скругленный прямоугольник 23"/>
          <p:cNvSpPr/>
          <p:nvPr/>
        </p:nvSpPr>
        <p:spPr>
          <a:xfrm>
            <a:off x="157163" y="1268760"/>
            <a:ext cx="376713" cy="4608512"/>
          </a:xfrm>
          <a:prstGeom prst="roundRect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hangingPunct="1">
              <a:defRPr/>
            </a:pPr>
            <a:endParaRPr lang="ru-RU" sz="20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0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организатор</a:t>
            </a:r>
          </a:p>
          <a:p>
            <a:pPr algn="ctr" eaLnBrk="1" hangingPunct="1">
              <a:defRPr/>
            </a:pPr>
            <a:r>
              <a:rPr lang="ru-RU" sz="20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46113" y="1281461"/>
            <a:ext cx="8345487" cy="331788"/>
          </a:xfrm>
          <a:prstGeom prst="roundRect">
            <a:avLst/>
          </a:prstGeom>
          <a:solidFill>
            <a:srgbClr val="3B87C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Не позднее </a:t>
            </a:r>
            <a:r>
              <a:rPr lang="ru-RU" altLang="ru-RU" b="1" smtClean="0">
                <a:solidFill>
                  <a:srgbClr val="C00000"/>
                </a:solidFill>
                <a:latin typeface="Times New Roman" panose="02020603050405020304" pitchFamily="18" charset="0"/>
              </a:rPr>
              <a:t>8.45</a:t>
            </a:r>
            <a:r>
              <a:rPr lang="ru-RU" altLang="ru-RU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часов выдает в штабе </a:t>
            </a:r>
            <a:endParaRPr lang="ru-RU" altLang="ru-RU" b="1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6113" y="2062511"/>
            <a:ext cx="1981671" cy="38867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defRPr/>
            </a:pPr>
            <a:endParaRPr lang="ru-RU" sz="1600" spc="-3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ru-RU" sz="1600" spc="-3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sz="1600" spc="-3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ведомость учета проведения ИС </a:t>
            </a:r>
            <a:b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аудитории (форма ИС-02);</a:t>
            </a: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временной регламент проведения ИС;</a:t>
            </a: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инструкцию по работе с </a:t>
            </a:r>
            <a:r>
              <a:rPr lang="ru-RU" sz="1600" spc="-3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spc="-3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необходимости)</a:t>
            </a:r>
            <a:r>
              <a:rPr lang="ru-RU" sz="1600" spc="-3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</a:t>
            </a:r>
            <a:endParaRPr lang="ru-RU" sz="1600" spc="-3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 с КИМ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699792" y="2062511"/>
            <a:ext cx="2448272" cy="38867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15000"/>
              </a:lnSpc>
              <a:defRPr/>
            </a:pPr>
            <a:endParaRPr lang="ru-RU" sz="16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ru-RU" sz="1600" spc="-3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endParaRPr lang="ru-RU" sz="1600" spc="-3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специализированную </a:t>
            </a: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lang="ru-RU" sz="1600" spc="-3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черновика</a:t>
            </a: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3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(форма ИС-04);</a:t>
            </a:r>
            <a:endParaRPr lang="ru-RU" sz="1600" spc="-3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ИС; </a:t>
            </a:r>
          </a:p>
          <a:p>
            <a:pPr marL="182563" indent="-182563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КИМ;</a:t>
            </a:r>
          </a:p>
          <a:p>
            <a:pPr marL="182563" indent="-182563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ВДП для упаковки бланков </a:t>
            </a:r>
            <a:r>
              <a:rPr lang="ru-RU" sz="1600" spc="-3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участников;</a:t>
            </a:r>
            <a:endParaRPr lang="ru-RU" sz="1600" spc="-3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ВДП для упаковки специализированной формы черновика эксперта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20072" y="2062511"/>
            <a:ext cx="1753816" cy="3886769"/>
          </a:xfrm>
          <a:prstGeom prst="roundRect">
            <a:avLst>
              <a:gd name="adj" fmla="val 1763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defRPr/>
            </a:pPr>
            <a:endParaRPr lang="ru-RU" sz="16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ru-RU" sz="1600" spc="-3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sz="1600" spc="-3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участников ИС (форма ИС-01) </a:t>
            </a:r>
          </a:p>
          <a:p>
            <a:pPr eaLnBrk="1" hangingPunct="1">
              <a:defRPr/>
            </a:pPr>
            <a:endParaRPr lang="ru-RU" sz="16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sz="16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 flipH="1">
            <a:off x="2699788" y="2072903"/>
            <a:ext cx="2448272" cy="708025"/>
          </a:xfrm>
          <a:prstGeom prst="roundRect">
            <a:avLst>
              <a:gd name="adj" fmla="val 486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Эксперту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 flipH="1">
            <a:off x="5220072" y="2062511"/>
            <a:ext cx="1753816" cy="695324"/>
          </a:xfrm>
          <a:prstGeom prst="roundRect">
            <a:avLst>
              <a:gd name="adj" fmla="val 486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Организатору </a:t>
            </a:r>
          </a:p>
          <a:p>
            <a:pPr algn="ctr" eaLnBrk="1" hangingPunct="1">
              <a:defRPr/>
            </a:pPr>
            <a:r>
              <a:rPr lang="ru-RU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аудитории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 flipH="1">
            <a:off x="646113" y="2049811"/>
            <a:ext cx="1981671" cy="708025"/>
          </a:xfrm>
          <a:prstGeom prst="roundRect">
            <a:avLst>
              <a:gd name="adj" fmla="val 486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Экзаменатору-собеседнику</a:t>
            </a:r>
          </a:p>
        </p:txBody>
      </p:sp>
      <p:sp>
        <p:nvSpPr>
          <p:cNvPr id="39" name="Стрелка вниз 38"/>
          <p:cNvSpPr/>
          <p:nvPr/>
        </p:nvSpPr>
        <p:spPr>
          <a:xfrm>
            <a:off x="1460500" y="1683099"/>
            <a:ext cx="484188" cy="320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3719513" y="1694211"/>
            <a:ext cx="484187" cy="320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5754688" y="1694211"/>
            <a:ext cx="484187" cy="320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092280" y="2062511"/>
            <a:ext cx="1943770" cy="3886769"/>
          </a:xfrm>
          <a:prstGeom prst="roundRect">
            <a:avLst>
              <a:gd name="adj" fmla="val 1763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defRPr/>
            </a:pPr>
            <a:endParaRPr lang="ru-RU" sz="16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ru-RU" sz="1600" spc="-3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sz="1600" spc="-3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 с бланками ИС;</a:t>
            </a: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</a:t>
            </a:r>
            <a:b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выполнению заданий ИС;</a:t>
            </a: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участников, распределенных </a:t>
            </a:r>
            <a:b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аудиторию подготовки</a:t>
            </a:r>
          </a:p>
          <a:p>
            <a:pPr eaLnBrk="1" hangingPunct="1">
              <a:defRPr/>
            </a:pPr>
            <a:endParaRPr lang="ru-RU" sz="16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sz="16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 flipH="1">
            <a:off x="7092280" y="2062511"/>
            <a:ext cx="1943770" cy="695325"/>
          </a:xfrm>
          <a:prstGeom prst="roundRect">
            <a:avLst>
              <a:gd name="adj" fmla="val 486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Организатору </a:t>
            </a:r>
          </a:p>
          <a:p>
            <a:pPr algn="ctr" eaLnBrk="1" hangingPunct="1">
              <a:defRPr/>
            </a:pPr>
            <a:r>
              <a:rPr lang="ru-RU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аудитории подготовки</a:t>
            </a:r>
          </a:p>
        </p:txBody>
      </p:sp>
      <p:sp>
        <p:nvSpPr>
          <p:cNvPr id="44" name="Стрелка вниз 43"/>
          <p:cNvSpPr/>
          <p:nvPr/>
        </p:nvSpPr>
        <p:spPr>
          <a:xfrm>
            <a:off x="7740650" y="1683099"/>
            <a:ext cx="484188" cy="320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44463" y="6021288"/>
            <a:ext cx="8847137" cy="720080"/>
          </a:xfrm>
          <a:prstGeom prst="roundRect">
            <a:avLst/>
          </a:prstGeom>
          <a:solidFill>
            <a:srgbClr val="B9D08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rgbClr val="004F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второй схемы оценивания ВДП для упаковки бланков участников ИС выдаются экзаменатору-собеседнику</a:t>
            </a:r>
            <a:endParaRPr lang="ru-RU">
              <a:solidFill>
                <a:srgbClr val="004F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8601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639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Заголовок 1"/>
          <p:cNvSpPr txBox="1"/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altLang="ru-RU" sz="2800" b="1">
                <a:solidFill>
                  <a:srgbClr val="FFFFFF"/>
                </a:solidFill>
                <a:latin typeface="Cambria" pitchFamily="18" charset="0"/>
              </a:rPr>
              <a:t>итогового собеседования </a:t>
            </a:r>
            <a:r>
              <a:rPr lang="ru-RU" altLang="ru-RU" sz="2800" b="1" smtClean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ru-RU" altLang="ru-RU" sz="2800" b="1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ru-RU" altLang="ru-RU" sz="28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 </a:t>
            </a:r>
            <a:r>
              <a:rPr lang="ru-RU" altLang="ru-RU" sz="28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endParaRPr lang="ru-RU" altLang="ru-RU" sz="2800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228600" y="1302469"/>
            <a:ext cx="8699500" cy="2657475"/>
          </a:xfrm>
          <a:prstGeom prst="roundRect">
            <a:avLst>
              <a:gd name="adj" fmla="val 761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defRPr/>
            </a:pPr>
            <a:endParaRPr lang="ru-RU" sz="1400" spc="-3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8.50 часов выдает участникам инструкции по выполнению ИС; </a:t>
            </a: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b="1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9.00 часов выдает бланки </a:t>
            </a: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организует их заполнение участниками ИС (поля «Номер аудитории» и «Номер варианта» не заполняются);</a:t>
            </a: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правильность </a:t>
            </a:r>
            <a:r>
              <a:rPr lang="ru-RU" sz="1600" spc="-3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 </a:t>
            </a: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ИС регистрационных сведений  </a:t>
            </a:r>
            <a:b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соответствующее поле бланка и подписи в бланке ИС; </a:t>
            </a: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сообщает организатору вне аудитории о возможности начала ИС для первого участника;</a:t>
            </a: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собирает бланки участников и выдает бланк участнику только при его переходе в аудиторию проведения; </a:t>
            </a: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контролирует очередность перехода участников в аудиторию проведения 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 flipH="1">
            <a:off x="228600" y="1311994"/>
            <a:ext cx="8699500" cy="346075"/>
          </a:xfrm>
          <a:prstGeom prst="roundRect">
            <a:avLst>
              <a:gd name="adj" fmla="val 486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в аудитории подготовки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28600" y="4090119"/>
            <a:ext cx="8699500" cy="11461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defRPr/>
            </a:pPr>
            <a:endParaRPr lang="ru-RU" sz="1600" spc="-3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приглашается из аудитории подготовки в аудиторию проведения;</a:t>
            </a: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выходе из аудитории подготовки берет с собой документ, удостоверяющий личность,</a:t>
            </a:r>
            <a:b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заполненный бланк, гелевую ручку с чернилами черного цвета, при необходимости - лекарства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 flipH="1">
            <a:off x="228600" y="4071069"/>
            <a:ext cx="8699500" cy="333375"/>
          </a:xfrm>
          <a:prstGeom prst="roundRect">
            <a:avLst>
              <a:gd name="adj" fmla="val 486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ИС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8600" y="5380757"/>
            <a:ext cx="8699500" cy="11445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defRPr/>
            </a:pPr>
            <a:endParaRPr lang="ru-RU" sz="1600" spc="-3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сопровождает участника ИС </a:t>
            </a:r>
            <a:r>
              <a:rPr lang="ru-RU" sz="1600" spc="-3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аудиторию проведения;</a:t>
            </a:r>
          </a:p>
          <a:p>
            <a:pPr marL="187325" indent="-187325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spc="-3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ИС сопровождает  участника за пределы ОО или в аудиторию для участников, прошедших ИС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 flipH="1">
            <a:off x="228600" y="5345832"/>
            <a:ext cx="8699500" cy="360362"/>
          </a:xfrm>
          <a:prstGeom prst="roundRect">
            <a:avLst>
              <a:gd name="adj" fmla="val 486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вне аудитории </a:t>
            </a:r>
          </a:p>
        </p:txBody>
      </p:sp>
    </p:spTree>
    <p:extLst>
      <p:ext uri="{BB962C8B-B14F-4D97-AF65-F5344CB8AC3E}">
        <p14:creationId xmlns:p14="http://schemas.microsoft.com/office/powerpoint/2010/main" val="426524915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639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Заголовок 1"/>
          <p:cNvSpPr txBox="1"/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экзаменатора-собеседника</a:t>
            </a:r>
          </a:p>
        </p:txBody>
      </p:sp>
      <p:pic>
        <p:nvPicPr>
          <p:cNvPr id="163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Скругленный прямоугольник 18"/>
          <p:cNvSpPr/>
          <p:nvPr/>
        </p:nvSpPr>
        <p:spPr>
          <a:xfrm>
            <a:off x="5033963" y="1319584"/>
            <a:ext cx="3994150" cy="4629696"/>
          </a:xfrm>
          <a:prstGeom prst="roundRect">
            <a:avLst>
              <a:gd name="adj" fmla="val 1040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Экзаменатор-собеседник:</a:t>
            </a: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5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8.45 часов </a:t>
            </a:r>
            <a:r>
              <a:rPr lang="ru-RU" sz="15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в штабе материалы ИС;</a:t>
            </a:r>
            <a:endParaRPr lang="ru-RU" sz="1500" b="1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</a:t>
            </a:r>
            <a:r>
              <a:rPr lang="ru-RU" sz="15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паспорт, сверяет </a:t>
            </a:r>
            <a:br>
              <a:rPr lang="ru-RU" sz="15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данными заполненного бланка участника;</a:t>
            </a: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контролирует</a:t>
            </a:r>
            <a:r>
              <a:rPr lang="ru-RU" sz="15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заполнение участником полей «Номер аудитории» и «Номер варианта»;</a:t>
            </a: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 </a:t>
            </a:r>
            <a:r>
              <a:rPr lang="ru-RU" sz="15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 участника ИС эксперту при 1 схеме оценивания. При 2 схеме – оставляет бланк ИС у себя;</a:t>
            </a: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</a:t>
            </a:r>
            <a:r>
              <a:rPr lang="ru-RU" sz="15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краткий инструктаж; </a:t>
            </a: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500" b="1" spc="-2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фиксирует </a:t>
            </a:r>
            <a:r>
              <a:rPr lang="ru-RU" sz="1500" spc="-2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начала </a:t>
            </a:r>
            <a:br>
              <a:rPr lang="ru-RU" sz="1500" spc="-2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spc="-2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окончания ИС каждого участника;</a:t>
            </a:r>
          </a:p>
          <a:p>
            <a:pPr marL="182563" indent="-182563" eaLnBrk="1" hangingPunct="1">
              <a:buFont typeface="Wingdings" panose="05000000000000000000" pitchFamily="2" charset="2"/>
              <a:buChar char="Ø"/>
              <a:defRPr/>
            </a:pPr>
            <a:r>
              <a:rPr lang="ru-RU" sz="1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15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аудиозапись в ПО;</a:t>
            </a:r>
          </a:p>
          <a:p>
            <a:pPr marL="182563" indent="-182563">
              <a:buFont typeface="Wingdings" panose="05000000000000000000" pitchFamily="2" charset="2"/>
              <a:buChar char="Ø"/>
              <a:defRPr/>
            </a:pPr>
            <a:r>
              <a:rPr lang="ru-RU" sz="1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</a:t>
            </a:r>
            <a:r>
              <a:rPr lang="ru-RU" sz="15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собеседование, соблюдая временной регламент;</a:t>
            </a:r>
          </a:p>
          <a:p>
            <a:pPr marL="182563" indent="-182563">
              <a:buFont typeface="Wingdings" panose="05000000000000000000" pitchFamily="2" charset="2"/>
              <a:buChar char="Ø"/>
              <a:defRPr/>
            </a:pPr>
            <a:r>
              <a:rPr lang="ru-RU" sz="1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выключает </a:t>
            </a:r>
            <a:r>
              <a:rPr lang="ru-RU" sz="150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аудиозапись в ПО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5157" y="4437112"/>
            <a:ext cx="4484467" cy="1512168"/>
          </a:xfrm>
          <a:prstGeom prst="roundRect">
            <a:avLst/>
          </a:prstGeom>
          <a:solidFill>
            <a:srgbClr val="2E75B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ИС передает ответственному </a:t>
            </a:r>
            <a:r>
              <a:rPr lang="ru-RU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организатору ОО </a:t>
            </a:r>
            <a:r>
              <a:rPr lang="ru-RU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материалы, использованные </a:t>
            </a:r>
            <a:r>
              <a:rPr lang="ru-RU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</a:t>
            </a:r>
            <a:r>
              <a:rPr lang="ru-RU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endParaRPr lang="ru-RU" altLang="ru-RU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90763" y="1763489"/>
            <a:ext cx="1165225" cy="20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367309"/>
            <a:ext cx="4735021" cy="297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Скругленный прямоугольник 22"/>
          <p:cNvSpPr/>
          <p:nvPr/>
        </p:nvSpPr>
        <p:spPr>
          <a:xfrm>
            <a:off x="395536" y="6042173"/>
            <a:ext cx="8345487" cy="555179"/>
          </a:xfrm>
          <a:prstGeom prst="roundRect">
            <a:avLst/>
          </a:prstGeom>
          <a:solidFill>
            <a:srgbClr val="B9D08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 </a:t>
            </a:r>
            <a:r>
              <a:rPr lang="ru-RU" b="1" smtClean="0">
                <a:solidFill>
                  <a:srgbClr val="004F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второй схемы оценивания одновременно ведется персональная и потоковая записи участника</a:t>
            </a:r>
            <a:endParaRPr lang="ru-RU">
              <a:solidFill>
                <a:srgbClr val="004F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9505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639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Заголовок 1"/>
          <p:cNvSpPr txBox="1"/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Временной регламент проведения ИС</a:t>
            </a:r>
            <a:endParaRPr lang="ru-RU" altLang="ru-RU" sz="2800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214313" y="5510485"/>
            <a:ext cx="8739187" cy="115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33062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Экзаменатор-собеседник следит:</a:t>
            </a:r>
          </a:p>
          <a:p>
            <a:pPr algn="ctr" defTabSz="633062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временного регламента;</a:t>
            </a:r>
          </a:p>
          <a:p>
            <a:pPr algn="ctr" defTabSz="633062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участник произнес в средство аудиозаписи </a:t>
            </a:r>
            <a:r>
              <a:rPr lang="ru-RU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 </a:t>
            </a:r>
            <a:r>
              <a:rPr lang="ru-RU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номер варианта;</a:t>
            </a:r>
          </a:p>
          <a:p>
            <a:pPr algn="ctr" defTabSz="633062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участник произносил номер задания перед ответом на каждое задание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516938" y="1268760"/>
            <a:ext cx="444500" cy="4104456"/>
          </a:xfrm>
          <a:prstGeom prst="roundRect">
            <a:avLst/>
          </a:prstGeom>
          <a:solidFill>
            <a:srgbClr val="4C67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marL="342900" indent="-342900" algn="ctr" eaLnBrk="1" hangingPunct="1">
              <a:defRPr/>
            </a:pPr>
            <a:endParaRPr lang="ru-RU" sz="16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20154" y="1670580"/>
            <a:ext cx="461665" cy="326147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7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     15     МИНУТ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220788"/>
            <a:ext cx="3714750" cy="418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9952" y="1206954"/>
            <a:ext cx="3714750" cy="4257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95116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639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Заголовок 1"/>
          <p:cNvSpPr txBox="1"/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8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Сопроводительный бланк </a:t>
            </a:r>
            <a:br>
              <a:rPr lang="ru-RU" altLang="ru-RU" sz="28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материалам итогового собеседования</a:t>
            </a:r>
            <a:endParaRPr lang="ru-RU" altLang="ru-RU" sz="2800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Рисунок 1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340768"/>
            <a:ext cx="7306076" cy="52565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8100392" y="299695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524328" y="1340768"/>
            <a:ext cx="15117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smtClean="0">
                <a:solidFill>
                  <a:srgbClr val="004F8A"/>
                </a:solidFill>
                <a:latin typeface="Cambria" pitchFamily="18" charset="0"/>
              </a:rPr>
              <a:t>Используется для  упаковки </a:t>
            </a:r>
            <a:r>
              <a:rPr lang="ru-RU" sz="1600" u="sng" smtClean="0">
                <a:solidFill>
                  <a:srgbClr val="004F8A"/>
                </a:solidFill>
                <a:latin typeface="Cambria" pitchFamily="18" charset="0"/>
              </a:rPr>
              <a:t>бланков ИС</a:t>
            </a:r>
          </a:p>
          <a:p>
            <a:pPr algn="ctr"/>
            <a:r>
              <a:rPr lang="ru-RU" sz="1600" b="1" smtClean="0">
                <a:solidFill>
                  <a:srgbClr val="004F8A"/>
                </a:solidFill>
                <a:latin typeface="Cambria" pitchFamily="18" charset="0"/>
              </a:rPr>
              <a:t>ИЛИ</a:t>
            </a:r>
          </a:p>
          <a:p>
            <a:pPr algn="ctr"/>
            <a:r>
              <a:rPr lang="ru-RU" sz="1600" u="sng">
                <a:solidFill>
                  <a:srgbClr val="004F8A"/>
                </a:solidFill>
                <a:latin typeface="Cambria" pitchFamily="18" charset="0"/>
              </a:rPr>
              <a:t>ч</a:t>
            </a:r>
            <a:r>
              <a:rPr lang="ru-RU" sz="1600" u="sng" smtClean="0">
                <a:solidFill>
                  <a:srgbClr val="004F8A"/>
                </a:solidFill>
                <a:latin typeface="Cambria" pitchFamily="18" charset="0"/>
              </a:rPr>
              <a:t>ерновика для эксперта</a:t>
            </a:r>
            <a:endParaRPr lang="ru-RU" sz="1600" u="sng">
              <a:solidFill>
                <a:srgbClr val="004F8A"/>
              </a:solidFill>
              <a:latin typeface="Cambria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100392" y="2996952"/>
            <a:ext cx="36004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8100392" y="2996952"/>
            <a:ext cx="36004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24328" y="3515524"/>
            <a:ext cx="15117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smtClean="0">
                <a:solidFill>
                  <a:srgbClr val="004F8A"/>
                </a:solidFill>
                <a:latin typeface="Cambria" pitchFamily="18" charset="0"/>
              </a:rPr>
              <a:t>При 1 схеме оценивания:</a:t>
            </a:r>
          </a:p>
          <a:p>
            <a:pPr algn="ctr"/>
            <a:r>
              <a:rPr lang="ru-RU" sz="1600">
                <a:solidFill>
                  <a:srgbClr val="004F8A"/>
                </a:solidFill>
                <a:latin typeface="Cambria" pitchFamily="18" charset="0"/>
              </a:rPr>
              <a:t>у</a:t>
            </a:r>
            <a:r>
              <a:rPr lang="ru-RU" sz="1600" smtClean="0">
                <a:solidFill>
                  <a:srgbClr val="004F8A"/>
                </a:solidFill>
                <a:latin typeface="Cambria" pitchFamily="18" charset="0"/>
              </a:rPr>
              <a:t>паковывает эксперт;</a:t>
            </a:r>
          </a:p>
          <a:p>
            <a:pPr algn="ctr"/>
            <a:r>
              <a:rPr lang="ru-RU" sz="1600">
                <a:solidFill>
                  <a:srgbClr val="004F8A"/>
                </a:solidFill>
                <a:latin typeface="Cambria" pitchFamily="18" charset="0"/>
              </a:rPr>
              <a:t>с</a:t>
            </a:r>
            <a:r>
              <a:rPr lang="ru-RU" sz="1600" smtClean="0">
                <a:solidFill>
                  <a:srgbClr val="004F8A"/>
                </a:solidFill>
                <a:latin typeface="Cambria" pitchFamily="18" charset="0"/>
              </a:rPr>
              <a:t>дает собеседник</a:t>
            </a:r>
            <a:endParaRPr lang="ru-RU" sz="1600">
              <a:solidFill>
                <a:srgbClr val="004F8A"/>
              </a:solidFill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24328" y="5085184"/>
            <a:ext cx="15117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smtClean="0">
                <a:solidFill>
                  <a:srgbClr val="004F8A"/>
                </a:solidFill>
                <a:latin typeface="Cambria" pitchFamily="18" charset="0"/>
              </a:rPr>
              <a:t>При 2 схеме оценивания:</a:t>
            </a:r>
          </a:p>
          <a:p>
            <a:pPr algn="ctr"/>
            <a:r>
              <a:rPr lang="ru-RU" sz="1600">
                <a:solidFill>
                  <a:srgbClr val="004F8A"/>
                </a:solidFill>
                <a:latin typeface="Cambria" pitchFamily="18" charset="0"/>
              </a:rPr>
              <a:t>у</a:t>
            </a:r>
            <a:r>
              <a:rPr lang="ru-RU" sz="1600" smtClean="0">
                <a:solidFill>
                  <a:srgbClr val="004F8A"/>
                </a:solidFill>
                <a:latin typeface="Cambria" pitchFamily="18" charset="0"/>
              </a:rPr>
              <a:t>паковывает и сдает </a:t>
            </a:r>
            <a:r>
              <a:rPr lang="ru-RU" sz="1600">
                <a:solidFill>
                  <a:srgbClr val="004F8A"/>
                </a:solidFill>
                <a:latin typeface="Cambria" pitchFamily="18" charset="0"/>
              </a:rPr>
              <a:t>бланки ИС </a:t>
            </a:r>
            <a:r>
              <a:rPr lang="ru-RU" sz="1600" smtClean="0">
                <a:solidFill>
                  <a:srgbClr val="004F8A"/>
                </a:solidFill>
                <a:latin typeface="Cambria" pitchFamily="18" charset="0"/>
              </a:rPr>
              <a:t>собеседник</a:t>
            </a:r>
            <a:endParaRPr lang="ru-RU" sz="1600">
              <a:solidFill>
                <a:srgbClr val="004F8A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689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>
                <a:solidFill>
                  <a:schemeClr val="bg1"/>
                </a:solidFill>
                <a:latin typeface="Cambria" pitchFamily="18" charset="0"/>
                <a:cs typeface="Arial"/>
              </a:rPr>
              <a:t>Участники итогового </a:t>
            </a:r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собеседования</a:t>
            </a:r>
            <a:endParaRPr lang="ru-RU" altLang="ru-RU" sz="2800" b="1">
              <a:solidFill>
                <a:schemeClr val="bg1"/>
              </a:solidFill>
              <a:latin typeface="Cambria" pitchFamily="18" charset="0"/>
              <a:cs typeface="Arial"/>
            </a:endParaRP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6487478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1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2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3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4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5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6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7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267509"/>
            <a:ext cx="2417411" cy="670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сдают:</a:t>
            </a:r>
            <a:endParaRPr lang="ru-RU" sz="20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19" y="2214832"/>
            <a:ext cx="4523867" cy="638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по образовательным программам основного общего образования</a:t>
            </a:r>
            <a:endParaRPr lang="ru-RU" sz="1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96883" y="3140968"/>
            <a:ext cx="3591141" cy="68127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увеличение времени имеют право:</a:t>
            </a:r>
            <a:endParaRPr lang="ru-RU" sz="20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7532" y="4941168"/>
            <a:ext cx="4037855" cy="1432036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имеющие «зачет» по собеседованию и не получившие аттестат (оставленные на повторное обучение или получившие справку), не участвуют </a:t>
            </a:r>
            <a:br>
              <a:rPr lang="ru-RU" sz="1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собеседовании</a:t>
            </a:r>
            <a:endParaRPr lang="ru-RU" sz="1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51925" y="4077072"/>
            <a:ext cx="5552323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ограниченными возможностями здоровья, дети-инвалиды и инвалиды</a:t>
            </a:r>
            <a:endParaRPr lang="ru-RU" sz="1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36096" y="1267510"/>
            <a:ext cx="3486646" cy="43204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проведения:</a:t>
            </a:r>
            <a:endParaRPr lang="ru-RU" sz="20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36096" y="1844824"/>
            <a:ext cx="3467224" cy="5068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февраля 2020 года</a:t>
            </a:r>
            <a:endParaRPr lang="ru-RU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447017" y="2492896"/>
            <a:ext cx="3467224" cy="5068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марта 2020 года</a:t>
            </a:r>
            <a:endParaRPr lang="ru-RU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55518" y="3140968"/>
            <a:ext cx="3467224" cy="5068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мая 2020 года</a:t>
            </a:r>
            <a:endParaRPr lang="ru-RU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92453" y="1267510"/>
            <a:ext cx="1782934" cy="670236"/>
          </a:xfrm>
          <a:prstGeom prst="round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  <a:endParaRPr lang="ru-RU" sz="16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120386" y="4077072"/>
            <a:ext cx="178293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+ 30 минут</a:t>
            </a:r>
            <a:endParaRPr lang="ru-RU" sz="16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447016" y="5085184"/>
            <a:ext cx="3456303" cy="1097188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РЕЗУЛЬТАТА ИТОГОВОГО СОБЕСЕДОВАНИЯ - БЕССРОЧНО</a:t>
            </a:r>
            <a:endParaRPr lang="ru-RU" sz="16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639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Заголовок 1"/>
          <p:cNvSpPr txBox="1"/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материалов ИС в аудитории проведения </a:t>
            </a:r>
          </a:p>
        </p:txBody>
      </p:sp>
      <p:pic>
        <p:nvPicPr>
          <p:cNvPr id="163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48012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20650" y="1542132"/>
            <a:ext cx="2270125" cy="90328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sz="1600" b="1">
                <a:solidFill>
                  <a:srgbClr val="003399"/>
                </a:solidFill>
                <a:latin typeface="Cambria" pitchFamily="18" charset="0"/>
              </a:rPr>
              <a:t>в первый ВДП –  бланки ИС</a:t>
            </a:r>
            <a:endParaRPr lang="ru-RU" sz="1600" b="1">
              <a:solidFill>
                <a:srgbClr val="003399"/>
              </a:solidFill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68775" y="1651669"/>
            <a:ext cx="2984500" cy="10588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sz="1600" b="1">
                <a:solidFill>
                  <a:srgbClr val="003399"/>
                </a:solidFill>
                <a:latin typeface="Cambria" pitchFamily="18" charset="0"/>
              </a:rPr>
              <a:t>во второй ВДП –</a:t>
            </a:r>
          </a:p>
          <a:p>
            <a:pPr algn="ctr" eaLnBrk="1" hangingPunct="1">
              <a:defRPr/>
            </a:pPr>
            <a:r>
              <a:rPr lang="ru-RU" altLang="ru-RU" sz="1600" b="1">
                <a:solidFill>
                  <a:srgbClr val="003399"/>
                </a:solidFill>
                <a:latin typeface="Cambria" pitchFamily="18" charset="0"/>
              </a:rPr>
              <a:t>специализированная </a:t>
            </a:r>
          </a:p>
          <a:p>
            <a:pPr algn="ctr" eaLnBrk="1" hangingPunct="1">
              <a:defRPr/>
            </a:pPr>
            <a:r>
              <a:rPr lang="ru-RU" altLang="ru-RU" sz="1600" b="1">
                <a:solidFill>
                  <a:srgbClr val="003399"/>
                </a:solidFill>
                <a:latin typeface="Cambria" pitchFamily="18" charset="0"/>
              </a:rPr>
              <a:t>форма черновика </a:t>
            </a:r>
          </a:p>
          <a:p>
            <a:pPr algn="ctr" eaLnBrk="1" hangingPunct="1">
              <a:defRPr/>
            </a:pPr>
            <a:r>
              <a:rPr lang="ru-RU" altLang="ru-RU" sz="1600" b="1">
                <a:solidFill>
                  <a:srgbClr val="003399"/>
                </a:solidFill>
                <a:latin typeface="Cambria" pitchFamily="18" charset="0"/>
              </a:rPr>
              <a:t>для эксперта</a:t>
            </a:r>
            <a:endParaRPr lang="ru-RU" sz="1600" b="1">
              <a:solidFill>
                <a:srgbClr val="003399"/>
              </a:solidFill>
              <a:latin typeface="Cambr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0650" y="1353219"/>
            <a:ext cx="8915400" cy="2762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>
                <a:solidFill>
                  <a:srgbClr val="003399"/>
                </a:solidFill>
                <a:latin typeface="Cambria" pitchFamily="18" charset="0"/>
              </a:rPr>
              <a:t>В ВДП упаковываются: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3663" y="5931569"/>
            <a:ext cx="8942387" cy="5937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КИМ из аудитории проведения вкладываются в конверт и передаются в штабе ответственному организатору ОО</a:t>
            </a:r>
          </a:p>
        </p:txBody>
      </p:sp>
      <p:sp>
        <p:nvSpPr>
          <p:cNvPr id="25" name="Выгнутая вниз стрелка 24"/>
          <p:cNvSpPr/>
          <p:nvPr/>
        </p:nvSpPr>
        <p:spPr>
          <a:xfrm rot="10107981">
            <a:off x="6127750" y="2423194"/>
            <a:ext cx="1695450" cy="4984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Выгнутая вниз стрелка 27"/>
          <p:cNvSpPr/>
          <p:nvPr/>
        </p:nvSpPr>
        <p:spPr>
          <a:xfrm rot="10184274">
            <a:off x="1622425" y="2221582"/>
            <a:ext cx="1700213" cy="4746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688" y="2845469"/>
            <a:ext cx="3490912" cy="2624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1447800" y="3947194"/>
            <a:ext cx="276225" cy="30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447800" y="3947194"/>
            <a:ext cx="273050" cy="301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1447800" y="3947194"/>
            <a:ext cx="288925" cy="301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12" descr="C:\Users\stikhomirov\AppData\Local\Microsoft\Windows\INetCache\Content.Word\Русский язык устный_1v_2.t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1163" y="2742282"/>
            <a:ext cx="947737" cy="1379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Рисунок 12" descr="C:\Users\stikhomirov\AppData\Local\Microsoft\Windows\INetCache\Content.Word\Русский язык устный_1v_2.t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3563" y="2894682"/>
            <a:ext cx="947737" cy="1379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Рисунок 12" descr="C:\Users\stikhomirov\AppData\Local\Microsoft\Windows\INetCache\Content.Word\Русский язык устный_1v_2.t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5963" y="3047082"/>
            <a:ext cx="947737" cy="1379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Рисунок 12" descr="C:\Users\stikhomirov\AppData\Local\Microsoft\Windows\INetCache\Content.Word\Русский язык устный_1v_2.t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8363" y="3199482"/>
            <a:ext cx="947737" cy="1379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Рисунок 12" descr="C:\Users\stikhomirov\AppData\Local\Microsoft\Windows\INetCache\Content.Word\Русский язык устный_1v_2.t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763" y="3351882"/>
            <a:ext cx="947737" cy="1379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3091532"/>
            <a:ext cx="3490913" cy="262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9" name="Прямоугольник 38"/>
          <p:cNvSpPr/>
          <p:nvPr/>
        </p:nvSpPr>
        <p:spPr>
          <a:xfrm>
            <a:off x="5929313" y="4485357"/>
            <a:ext cx="276225" cy="30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929313" y="4485357"/>
            <a:ext cx="271462" cy="301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5929313" y="4485357"/>
            <a:ext cx="288925" cy="301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43775" y="2948657"/>
            <a:ext cx="1554163" cy="492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6175" y="3101057"/>
            <a:ext cx="1554163" cy="492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2589213" y="4158332"/>
            <a:ext cx="6667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r>
              <a:rPr lang="ru-RU" altLang="ru-RU" sz="800" b="1" smtClean="0">
                <a:solidFill>
                  <a:srgbClr val="4058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0   0    5</a:t>
            </a:r>
          </a:p>
        </p:txBody>
      </p:sp>
      <p:sp>
        <p:nvSpPr>
          <p:cNvPr id="45" name="TextBox 24"/>
          <p:cNvSpPr txBox="1">
            <a:spLocks noChangeArrowheads="1"/>
          </p:cNvSpPr>
          <p:nvPr/>
        </p:nvSpPr>
        <p:spPr bwMode="auto">
          <a:xfrm>
            <a:off x="7067550" y="4417094"/>
            <a:ext cx="6667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r>
              <a:rPr lang="ru-RU" altLang="ru-RU" sz="800" b="1" smtClean="0">
                <a:solidFill>
                  <a:srgbClr val="4058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0   0    2</a:t>
            </a:r>
          </a:p>
        </p:txBody>
      </p:sp>
      <p:sp>
        <p:nvSpPr>
          <p:cNvPr id="46" name="Овал 45"/>
          <p:cNvSpPr/>
          <p:nvPr/>
        </p:nvSpPr>
        <p:spPr>
          <a:xfrm>
            <a:off x="4697413" y="4786982"/>
            <a:ext cx="1781175" cy="3921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166688" y="4485357"/>
            <a:ext cx="1779587" cy="3921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4697413" y="5228307"/>
            <a:ext cx="1781175" cy="392112"/>
          </a:xfrm>
          <a:prstGeom prst="ellipse">
            <a:avLst/>
          </a:prstGeom>
          <a:noFill/>
          <a:ln w="28575">
            <a:solidFill>
              <a:srgbClr val="405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49225" y="4977482"/>
            <a:ext cx="1779588" cy="392112"/>
          </a:xfrm>
          <a:prstGeom prst="ellipse">
            <a:avLst/>
          </a:prstGeom>
          <a:noFill/>
          <a:ln w="28575">
            <a:solidFill>
              <a:srgbClr val="405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93958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639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Заголовок 1"/>
          <p:cNvSpPr txBox="1"/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итогового собеседования</a:t>
            </a:r>
            <a:endParaRPr lang="ru-RU" altLang="ru-RU" sz="2800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55213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Скругленный прямоугольник 49"/>
          <p:cNvSpPr/>
          <p:nvPr/>
        </p:nvSpPr>
        <p:spPr>
          <a:xfrm>
            <a:off x="876300" y="4509120"/>
            <a:ext cx="7585075" cy="21967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организатор ОО передает в </a:t>
            </a:r>
            <a:r>
              <a:rPr 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РЦОКО:</a:t>
            </a:r>
            <a:endParaRPr lang="ru-RU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 eaLnBrk="1" fontAlgn="auto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ru-RU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носитель с аудиозаписями ответов участников ИС (один </a:t>
            </a:r>
            <a:r>
              <a:rPr lang="en-US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CD(DVD</a:t>
            </a:r>
            <a:r>
              <a:rPr lang="ru-RU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)-диск);</a:t>
            </a:r>
          </a:p>
          <a:p>
            <a:pPr indent="-285750" algn="just" eaLnBrk="1" fontAlgn="auto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ru-RU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ведомости учета проведения ИС в аудиториях (форма ИС-02) </a:t>
            </a:r>
            <a:br>
              <a:rPr lang="ru-RU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количеству аудиторий); </a:t>
            </a:r>
          </a:p>
          <a:p>
            <a:pPr indent="-285750" algn="just" eaLnBrk="1" fontAlgn="auto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ru-RU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ВДП с бланками участников ИС (по количеству аудиторий</a:t>
            </a:r>
            <a:r>
              <a:rPr lang="ru-RU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indent="-285750" algn="just" eaLnBrk="1" fontAlgn="auto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ru-RU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неиспользованные, испорченные бланки итогового собеседования</a:t>
            </a:r>
            <a:endParaRPr lang="ru-RU" b="1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8625" y="2809924"/>
            <a:ext cx="3814763" cy="12858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Экзаменатор – собеседник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упаковывает КИМ в конверт;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 ответственному организатору ОО два ВДП, конверт с КИМ, форму ИС-02</a:t>
            </a:r>
          </a:p>
        </p:txBody>
      </p:sp>
      <p:sp>
        <p:nvSpPr>
          <p:cNvPr id="52" name="Стрелка вниз 51"/>
          <p:cNvSpPr/>
          <p:nvPr/>
        </p:nvSpPr>
        <p:spPr>
          <a:xfrm>
            <a:off x="6343650" y="3501008"/>
            <a:ext cx="623888" cy="777875"/>
          </a:xfrm>
          <a:prstGeom prst="downArrow">
            <a:avLst/>
          </a:prstGeom>
          <a:solidFill>
            <a:srgbClr val="3078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524375" y="1196752"/>
            <a:ext cx="4264025" cy="224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специалист</a:t>
            </a:r>
            <a:endParaRPr lang="ru-RU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завершает ИС в каждой аудитории </a:t>
            </a:r>
            <a:br>
              <a:rPr 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 «Автономная станция записи», выгружает аудиозаписи ИС </a:t>
            </a:r>
            <a:br>
              <a:rPr 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сохраняет их в каждой аудитории;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копирует на съемный электронный носитель и передает ответственному организатору ОО</a:t>
            </a:r>
            <a:endParaRPr lang="ru-RU" sz="16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68313" y="1196752"/>
            <a:ext cx="3814762" cy="12271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упаковывает бланки ИС и форму черновика в отдельные ВДП;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ru-RU" sz="1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 два ВДП и КИМ собеседнику</a:t>
            </a:r>
          </a:p>
        </p:txBody>
      </p:sp>
      <p:sp>
        <p:nvSpPr>
          <p:cNvPr id="55" name="Стрелка вниз 54"/>
          <p:cNvSpPr/>
          <p:nvPr/>
        </p:nvSpPr>
        <p:spPr>
          <a:xfrm>
            <a:off x="2128838" y="2495599"/>
            <a:ext cx="495300" cy="273050"/>
          </a:xfrm>
          <a:prstGeom prst="downArrow">
            <a:avLst/>
          </a:prstGeom>
          <a:solidFill>
            <a:srgbClr val="3078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56" name="Стрелка вниз 55"/>
          <p:cNvSpPr/>
          <p:nvPr/>
        </p:nvSpPr>
        <p:spPr>
          <a:xfrm>
            <a:off x="2128838" y="4164062"/>
            <a:ext cx="495300" cy="273050"/>
          </a:xfrm>
          <a:prstGeom prst="downArrow">
            <a:avLst/>
          </a:prstGeom>
          <a:solidFill>
            <a:srgbClr val="3078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0774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639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2051720" y="1916832"/>
            <a:ext cx="6120234" cy="151216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smtClean="0">
                <a:solidFill>
                  <a:srgbClr val="003399"/>
                </a:solidFill>
                <a:latin typeface="Cambria" pitchFamily="18" charset="0"/>
              </a:rPr>
              <a:t>Телефон «горячей линии» </a:t>
            </a:r>
            <a:br>
              <a:rPr lang="ru-RU" sz="2000" smtClean="0">
                <a:solidFill>
                  <a:srgbClr val="003399"/>
                </a:solidFill>
                <a:latin typeface="Cambria" pitchFamily="18" charset="0"/>
              </a:rPr>
            </a:br>
            <a:r>
              <a:rPr lang="ru-RU" sz="2000" smtClean="0">
                <a:solidFill>
                  <a:srgbClr val="003399"/>
                </a:solidFill>
                <a:latin typeface="Cambria" pitchFamily="18" charset="0"/>
              </a:rPr>
              <a:t>по вопросам подготовки и проведения ГИА</a:t>
            </a:r>
          </a:p>
          <a:p>
            <a:pPr algn="ctr"/>
            <a:r>
              <a:rPr lang="ru-RU" sz="2000" b="1" smtClean="0">
                <a:solidFill>
                  <a:srgbClr val="2E3192"/>
                </a:solidFill>
                <a:latin typeface="Cambria" pitchFamily="18" charset="0"/>
              </a:rPr>
              <a:t>8 (8672) 53-49-40</a:t>
            </a:r>
          </a:p>
        </p:txBody>
      </p:sp>
      <p:pic>
        <p:nvPicPr>
          <p:cNvPr id="18" name="Picture 2" descr="http://govan.forreshealthcentre.co.uk/files/2015/04/man-with-red-telephone-768x102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2" y="3044957"/>
            <a:ext cx="2880320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/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smtClean="0">
                <a:solidFill>
                  <a:srgbClr val="FFFFFF"/>
                </a:solidFill>
                <a:latin typeface="Cambria" pitchFamily="18" charset="0"/>
              </a:rPr>
              <a:t>Телефоны «горячей линии»</a:t>
            </a:r>
            <a:endParaRPr lang="ru-RU" altLang="ru-RU" sz="2800" b="1">
              <a:solidFill>
                <a:srgbClr val="FFFF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8942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Лица, привлекаемые к организации, проведению и оцениванию итогового собеседования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48" name="object 5"/>
          <p:cNvSpPr/>
          <p:nvPr/>
        </p:nvSpPr>
        <p:spPr>
          <a:xfrm>
            <a:off x="313766" y="4927724"/>
            <a:ext cx="4114218" cy="864096"/>
          </a:xfrm>
          <a:custGeom>
            <a:avLst/>
            <a:gdLst/>
            <a:ahLst/>
            <a:cxnLst/>
            <a:rect l="l" t="t" r="r" b="b"/>
            <a:pathLst>
              <a:path w="3312795" h="1152525">
                <a:moveTo>
                  <a:pt x="3312414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1152144"/>
                </a:lnTo>
                <a:lnTo>
                  <a:pt x="3120390" y="1152144"/>
                </a:lnTo>
                <a:lnTo>
                  <a:pt x="3164417" y="1147072"/>
                </a:lnTo>
                <a:lnTo>
                  <a:pt x="3204834" y="1132625"/>
                </a:lnTo>
                <a:lnTo>
                  <a:pt x="3240488" y="1109956"/>
                </a:lnTo>
                <a:lnTo>
                  <a:pt x="3270226" y="1080218"/>
                </a:lnTo>
                <a:lnTo>
                  <a:pt x="3292895" y="1044564"/>
                </a:lnTo>
                <a:lnTo>
                  <a:pt x="3307342" y="1004147"/>
                </a:lnTo>
                <a:lnTo>
                  <a:pt x="3312414" y="960120"/>
                </a:lnTo>
                <a:lnTo>
                  <a:pt x="331241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2000" smtClean="0">
                <a:solidFill>
                  <a:srgbClr val="005EA4"/>
                </a:solidFill>
                <a:latin typeface="Cambria" pitchFamily="18" charset="0"/>
              </a:rPr>
              <a:t>Экзаменатор-собеседник </a:t>
            </a:r>
            <a:br>
              <a:rPr lang="ru-RU" sz="2000" smtClean="0">
                <a:solidFill>
                  <a:srgbClr val="005EA4"/>
                </a:solidFill>
                <a:latin typeface="Cambria" pitchFamily="18" charset="0"/>
              </a:rPr>
            </a:br>
            <a:r>
              <a:rPr lang="ru-RU" sz="1400" smtClean="0">
                <a:solidFill>
                  <a:srgbClr val="005EA4"/>
                </a:solidFill>
                <a:latin typeface="Cambria" pitchFamily="18" charset="0"/>
              </a:rPr>
              <a:t>(по количеству аудиторий)</a:t>
            </a:r>
            <a:endParaRPr lang="ru-RU" sz="1400">
              <a:solidFill>
                <a:srgbClr val="005EA4"/>
              </a:solidFill>
              <a:latin typeface="Cambria" pitchFamily="18" charset="0"/>
            </a:endParaRPr>
          </a:p>
        </p:txBody>
      </p:sp>
      <p:sp>
        <p:nvSpPr>
          <p:cNvPr id="49" name="object 5"/>
          <p:cNvSpPr/>
          <p:nvPr/>
        </p:nvSpPr>
        <p:spPr>
          <a:xfrm>
            <a:off x="313766" y="5935836"/>
            <a:ext cx="4114218" cy="661516"/>
          </a:xfrm>
          <a:custGeom>
            <a:avLst/>
            <a:gdLst/>
            <a:ahLst/>
            <a:cxnLst/>
            <a:rect l="l" t="t" r="r" b="b"/>
            <a:pathLst>
              <a:path w="3312795" h="1152525">
                <a:moveTo>
                  <a:pt x="3312414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1152144"/>
                </a:lnTo>
                <a:lnTo>
                  <a:pt x="3120390" y="1152144"/>
                </a:lnTo>
                <a:lnTo>
                  <a:pt x="3164417" y="1147072"/>
                </a:lnTo>
                <a:lnTo>
                  <a:pt x="3204834" y="1132625"/>
                </a:lnTo>
                <a:lnTo>
                  <a:pt x="3240488" y="1109956"/>
                </a:lnTo>
                <a:lnTo>
                  <a:pt x="3270226" y="1080218"/>
                </a:lnTo>
                <a:lnTo>
                  <a:pt x="3292895" y="1044564"/>
                </a:lnTo>
                <a:lnTo>
                  <a:pt x="3307342" y="1004147"/>
                </a:lnTo>
                <a:lnTo>
                  <a:pt x="3312414" y="960120"/>
                </a:lnTo>
                <a:lnTo>
                  <a:pt x="331241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2000">
                <a:solidFill>
                  <a:srgbClr val="005EA4"/>
                </a:solidFill>
                <a:latin typeface="Cambria" pitchFamily="18" charset="0"/>
              </a:rPr>
              <a:t>Организатор(ы) </a:t>
            </a:r>
            <a:br>
              <a:rPr lang="ru-RU" sz="2000">
                <a:solidFill>
                  <a:srgbClr val="005EA4"/>
                </a:solidFill>
                <a:latin typeface="Cambria" pitchFamily="18" charset="0"/>
              </a:rPr>
            </a:br>
            <a:r>
              <a:rPr lang="ru-RU" sz="2000" smtClean="0">
                <a:solidFill>
                  <a:srgbClr val="005EA4"/>
                </a:solidFill>
                <a:latin typeface="Cambria" pitchFamily="18" charset="0"/>
              </a:rPr>
              <a:t>вне аудитории</a:t>
            </a:r>
            <a:endParaRPr lang="ru-RU" sz="2000">
              <a:solidFill>
                <a:srgbClr val="005EA4"/>
              </a:solidFill>
              <a:latin typeface="Cambria" pitchFamily="18" charset="0"/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76470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1" name="object 3"/>
          <p:cNvSpPr txBox="1"/>
          <p:nvPr/>
        </p:nvSpPr>
        <p:spPr>
          <a:xfrm rot="5400000">
            <a:off x="4450201" y="-2732178"/>
            <a:ext cx="369332" cy="8371209"/>
          </a:xfrm>
          <a:prstGeom prst="rect">
            <a:avLst/>
          </a:prstGeom>
          <a:solidFill>
            <a:srgbClr val="005EA4"/>
          </a:solidFill>
          <a:ln w="12700">
            <a:solidFill>
              <a:srgbClr val="467199"/>
            </a:solidFill>
          </a:ln>
        </p:spPr>
        <p:txBody>
          <a:bodyPr vert="vert270" wrap="square" lIns="0" tIns="5715" rIns="0" bIns="0" rtlCol="0">
            <a:spAutoFit/>
          </a:bodyPr>
          <a:lstStyle/>
          <a:p>
            <a:pPr marL="443230" algn="ctr">
              <a:lnSpc>
                <a:spcPct val="100000"/>
              </a:lnSpc>
            </a:pPr>
            <a:r>
              <a:rPr lang="ru-RU" sz="2400" spc="-10" smtClean="0">
                <a:solidFill>
                  <a:srgbClr val="FFFFFF"/>
                </a:solidFill>
                <a:latin typeface="Cambria" pitchFamily="18" charset="0"/>
                <a:cs typeface="Calibri"/>
              </a:rPr>
              <a:t>За 2 недели руководитель ОО создает:</a:t>
            </a:r>
            <a:endParaRPr lang="ru-RU" sz="2400">
              <a:latin typeface="Cambria" pitchFamily="18" charset="0"/>
              <a:cs typeface="Calibri"/>
            </a:endParaRPr>
          </a:p>
        </p:txBody>
      </p:sp>
      <p:sp>
        <p:nvSpPr>
          <p:cNvPr id="52" name="object 5"/>
          <p:cNvSpPr/>
          <p:nvPr/>
        </p:nvSpPr>
        <p:spPr>
          <a:xfrm>
            <a:off x="4714502" y="2551460"/>
            <a:ext cx="4105969" cy="1368167"/>
          </a:xfrm>
          <a:custGeom>
            <a:avLst/>
            <a:gdLst/>
            <a:ahLst/>
            <a:cxnLst/>
            <a:rect l="l" t="t" r="r" b="b"/>
            <a:pathLst>
              <a:path w="3312795" h="1152525">
                <a:moveTo>
                  <a:pt x="3312414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1152144"/>
                </a:lnTo>
                <a:lnTo>
                  <a:pt x="3120390" y="1152144"/>
                </a:lnTo>
                <a:lnTo>
                  <a:pt x="3164417" y="1147072"/>
                </a:lnTo>
                <a:lnTo>
                  <a:pt x="3204834" y="1132625"/>
                </a:lnTo>
                <a:lnTo>
                  <a:pt x="3240488" y="1109956"/>
                </a:lnTo>
                <a:lnTo>
                  <a:pt x="3270226" y="1080218"/>
                </a:lnTo>
                <a:lnTo>
                  <a:pt x="3292895" y="1044564"/>
                </a:lnTo>
                <a:lnTo>
                  <a:pt x="3307342" y="1004147"/>
                </a:lnTo>
                <a:lnTo>
                  <a:pt x="3312414" y="960120"/>
                </a:lnTo>
                <a:lnTo>
                  <a:pt x="331241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2000" smtClean="0">
                <a:solidFill>
                  <a:srgbClr val="005EA4"/>
                </a:solidFill>
                <a:latin typeface="Cambria" pitchFamily="18" charset="0"/>
              </a:rPr>
              <a:t>Эксперт – учитель русского языка и литературы </a:t>
            </a:r>
            <a:r>
              <a:rPr lang="ru-RU" sz="1400" smtClean="0">
                <a:solidFill>
                  <a:srgbClr val="005EA4"/>
                </a:solidFill>
                <a:latin typeface="Cambria" pitchFamily="18" charset="0"/>
              </a:rPr>
              <a:t>(</a:t>
            </a:r>
            <a:r>
              <a:rPr lang="ru-RU" sz="1400">
                <a:solidFill>
                  <a:srgbClr val="005EA4"/>
                </a:solidFill>
                <a:latin typeface="Cambria" pitchFamily="18" charset="0"/>
              </a:rPr>
              <a:t>количество исходя из возможностей ОО</a:t>
            </a:r>
            <a:r>
              <a:rPr lang="ru-RU" sz="1400" smtClean="0">
                <a:solidFill>
                  <a:srgbClr val="005EA4"/>
                </a:solidFill>
                <a:latin typeface="Cambria" pitchFamily="18" charset="0"/>
              </a:rPr>
              <a:t>)</a:t>
            </a:r>
            <a:endParaRPr lang="ru-RU" sz="1400">
              <a:solidFill>
                <a:srgbClr val="005EA4"/>
              </a:solidFill>
              <a:latin typeface="Cambria" pitchFamily="18" charset="0"/>
            </a:endParaRPr>
          </a:p>
        </p:txBody>
      </p:sp>
      <p:sp>
        <p:nvSpPr>
          <p:cNvPr id="56" name="object 5"/>
          <p:cNvSpPr/>
          <p:nvPr/>
        </p:nvSpPr>
        <p:spPr>
          <a:xfrm>
            <a:off x="4725779" y="4797137"/>
            <a:ext cx="4104455" cy="864111"/>
          </a:xfrm>
          <a:custGeom>
            <a:avLst/>
            <a:gdLst/>
            <a:ahLst/>
            <a:cxnLst/>
            <a:rect l="l" t="t" r="r" b="b"/>
            <a:pathLst>
              <a:path w="3312795" h="1152525">
                <a:moveTo>
                  <a:pt x="3312414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1152144"/>
                </a:lnTo>
                <a:lnTo>
                  <a:pt x="3120390" y="1152144"/>
                </a:lnTo>
                <a:lnTo>
                  <a:pt x="3164417" y="1147072"/>
                </a:lnTo>
                <a:lnTo>
                  <a:pt x="3204834" y="1132625"/>
                </a:lnTo>
                <a:lnTo>
                  <a:pt x="3240488" y="1109956"/>
                </a:lnTo>
                <a:lnTo>
                  <a:pt x="3270226" y="1080218"/>
                </a:lnTo>
                <a:lnTo>
                  <a:pt x="3292895" y="1044564"/>
                </a:lnTo>
                <a:lnTo>
                  <a:pt x="3307342" y="1004147"/>
                </a:lnTo>
                <a:lnTo>
                  <a:pt x="3312414" y="960120"/>
                </a:lnTo>
                <a:lnTo>
                  <a:pt x="331241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2000">
                <a:solidFill>
                  <a:srgbClr val="005EA4"/>
                </a:solidFill>
                <a:latin typeface="Cambria" pitchFamily="18" charset="0"/>
              </a:rPr>
              <a:t>м</a:t>
            </a:r>
            <a:r>
              <a:rPr lang="ru-RU" sz="2000" smtClean="0">
                <a:solidFill>
                  <a:srgbClr val="005EA4"/>
                </a:solidFill>
                <a:latin typeface="Cambria" pitchFamily="18" charset="0"/>
              </a:rPr>
              <a:t>едицинского работника</a:t>
            </a:r>
            <a:endParaRPr sz="2000">
              <a:solidFill>
                <a:srgbClr val="005EA4"/>
              </a:solidFill>
              <a:latin typeface="Cambria" pitchFamily="18" charset="0"/>
            </a:endParaRPr>
          </a:p>
        </p:txBody>
      </p:sp>
      <p:sp>
        <p:nvSpPr>
          <p:cNvPr id="25" name="object 5"/>
          <p:cNvSpPr/>
          <p:nvPr/>
        </p:nvSpPr>
        <p:spPr>
          <a:xfrm>
            <a:off x="313766" y="2551460"/>
            <a:ext cx="4114218" cy="576094"/>
          </a:xfrm>
          <a:custGeom>
            <a:avLst/>
            <a:gdLst/>
            <a:ahLst/>
            <a:cxnLst/>
            <a:rect l="l" t="t" r="r" b="b"/>
            <a:pathLst>
              <a:path w="3312795" h="1152525">
                <a:moveTo>
                  <a:pt x="3312414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1152144"/>
                </a:lnTo>
                <a:lnTo>
                  <a:pt x="3120390" y="1152144"/>
                </a:lnTo>
                <a:lnTo>
                  <a:pt x="3164417" y="1147072"/>
                </a:lnTo>
                <a:lnTo>
                  <a:pt x="3204834" y="1132625"/>
                </a:lnTo>
                <a:lnTo>
                  <a:pt x="3240488" y="1109956"/>
                </a:lnTo>
                <a:lnTo>
                  <a:pt x="3270226" y="1080218"/>
                </a:lnTo>
                <a:lnTo>
                  <a:pt x="3292895" y="1044564"/>
                </a:lnTo>
                <a:lnTo>
                  <a:pt x="3307342" y="1004147"/>
                </a:lnTo>
                <a:lnTo>
                  <a:pt x="3312414" y="960120"/>
                </a:lnTo>
                <a:lnTo>
                  <a:pt x="331241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2000">
                <a:solidFill>
                  <a:srgbClr val="005EA4"/>
                </a:solidFill>
                <a:latin typeface="Cambria" pitchFamily="18" charset="0"/>
              </a:rPr>
              <a:t>Ответственный организатор ОО</a:t>
            </a:r>
          </a:p>
        </p:txBody>
      </p:sp>
      <p:sp>
        <p:nvSpPr>
          <p:cNvPr id="26" name="object 5"/>
          <p:cNvSpPr/>
          <p:nvPr/>
        </p:nvSpPr>
        <p:spPr>
          <a:xfrm>
            <a:off x="313766" y="3271540"/>
            <a:ext cx="4114218" cy="648087"/>
          </a:xfrm>
          <a:custGeom>
            <a:avLst/>
            <a:gdLst/>
            <a:ahLst/>
            <a:cxnLst/>
            <a:rect l="l" t="t" r="r" b="b"/>
            <a:pathLst>
              <a:path w="3312795" h="1152525">
                <a:moveTo>
                  <a:pt x="3312414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1152144"/>
                </a:lnTo>
                <a:lnTo>
                  <a:pt x="3120390" y="1152144"/>
                </a:lnTo>
                <a:lnTo>
                  <a:pt x="3164417" y="1147072"/>
                </a:lnTo>
                <a:lnTo>
                  <a:pt x="3204834" y="1132625"/>
                </a:lnTo>
                <a:lnTo>
                  <a:pt x="3240488" y="1109956"/>
                </a:lnTo>
                <a:lnTo>
                  <a:pt x="3270226" y="1080218"/>
                </a:lnTo>
                <a:lnTo>
                  <a:pt x="3292895" y="1044564"/>
                </a:lnTo>
                <a:lnTo>
                  <a:pt x="3307342" y="1004147"/>
                </a:lnTo>
                <a:lnTo>
                  <a:pt x="3312414" y="960120"/>
                </a:lnTo>
                <a:lnTo>
                  <a:pt x="331241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2000">
                <a:solidFill>
                  <a:srgbClr val="005EA4"/>
                </a:solidFill>
                <a:latin typeface="Cambria" pitchFamily="18" charset="0"/>
              </a:rPr>
              <a:t>Технический </a:t>
            </a:r>
            <a:r>
              <a:rPr lang="ru-RU" sz="2000" smtClean="0">
                <a:solidFill>
                  <a:srgbClr val="005EA4"/>
                </a:solidFill>
                <a:latin typeface="Cambria" pitchFamily="18" charset="0"/>
              </a:rPr>
              <a:t>специалист </a:t>
            </a:r>
          </a:p>
          <a:p>
            <a:pPr algn="ctr"/>
            <a:r>
              <a:rPr lang="ru-RU" sz="1400" smtClean="0">
                <a:solidFill>
                  <a:srgbClr val="005EA4"/>
                </a:solidFill>
                <a:latin typeface="Cambria" pitchFamily="18" charset="0"/>
              </a:rPr>
              <a:t>(количество исходя из возможностей ОО)</a:t>
            </a:r>
            <a:endParaRPr lang="ru-RU" sz="1400">
              <a:solidFill>
                <a:srgbClr val="005EA4"/>
              </a:solidFill>
              <a:latin typeface="Cambria" pitchFamily="18" charset="0"/>
            </a:endParaRPr>
          </a:p>
        </p:txBody>
      </p:sp>
      <p:sp>
        <p:nvSpPr>
          <p:cNvPr id="27" name="object 5"/>
          <p:cNvSpPr/>
          <p:nvPr/>
        </p:nvSpPr>
        <p:spPr>
          <a:xfrm>
            <a:off x="324613" y="4063628"/>
            <a:ext cx="4114218" cy="725313"/>
          </a:xfrm>
          <a:custGeom>
            <a:avLst/>
            <a:gdLst/>
            <a:ahLst/>
            <a:cxnLst/>
            <a:rect l="l" t="t" r="r" b="b"/>
            <a:pathLst>
              <a:path w="3312795" h="1152525">
                <a:moveTo>
                  <a:pt x="3312414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1152144"/>
                </a:lnTo>
                <a:lnTo>
                  <a:pt x="3120390" y="1152144"/>
                </a:lnTo>
                <a:lnTo>
                  <a:pt x="3164417" y="1147072"/>
                </a:lnTo>
                <a:lnTo>
                  <a:pt x="3204834" y="1132625"/>
                </a:lnTo>
                <a:lnTo>
                  <a:pt x="3240488" y="1109956"/>
                </a:lnTo>
                <a:lnTo>
                  <a:pt x="3270226" y="1080218"/>
                </a:lnTo>
                <a:lnTo>
                  <a:pt x="3292895" y="1044564"/>
                </a:lnTo>
                <a:lnTo>
                  <a:pt x="3307342" y="1004147"/>
                </a:lnTo>
                <a:lnTo>
                  <a:pt x="3312414" y="960120"/>
                </a:lnTo>
                <a:lnTo>
                  <a:pt x="331241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2000" smtClean="0">
                <a:solidFill>
                  <a:srgbClr val="005EA4"/>
                </a:solidFill>
                <a:latin typeface="Cambria" pitchFamily="18" charset="0"/>
              </a:rPr>
              <a:t>Организатор(ы) </a:t>
            </a:r>
            <a:r>
              <a:rPr lang="ru-RU" sz="2000">
                <a:solidFill>
                  <a:srgbClr val="005EA4"/>
                </a:solidFill>
                <a:latin typeface="Cambria" pitchFamily="18" charset="0"/>
              </a:rPr>
              <a:t/>
            </a:r>
            <a:br>
              <a:rPr lang="ru-RU" sz="2000">
                <a:solidFill>
                  <a:srgbClr val="005EA4"/>
                </a:solidFill>
                <a:latin typeface="Cambria" pitchFamily="18" charset="0"/>
              </a:rPr>
            </a:br>
            <a:r>
              <a:rPr lang="ru-RU" sz="2000">
                <a:solidFill>
                  <a:srgbClr val="005EA4"/>
                </a:solidFill>
                <a:latin typeface="Cambria" pitchFamily="18" charset="0"/>
              </a:rPr>
              <a:t>в </a:t>
            </a:r>
            <a:r>
              <a:rPr lang="ru-RU" sz="2000" smtClean="0">
                <a:solidFill>
                  <a:srgbClr val="005EA4"/>
                </a:solidFill>
                <a:latin typeface="Cambria" pitchFamily="18" charset="0"/>
              </a:rPr>
              <a:t>аудитории подготовки</a:t>
            </a:r>
            <a:endParaRPr lang="ru-RU" sz="2000">
              <a:solidFill>
                <a:srgbClr val="005EA4"/>
              </a:solidFill>
              <a:latin typeface="Cambria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13766" y="1759372"/>
            <a:ext cx="4114218" cy="670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  по проведению ИС</a:t>
            </a:r>
            <a:endParaRPr lang="ru-RU" sz="20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706254" y="1759372"/>
            <a:ext cx="4114218" cy="670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  по оцениванию ответов участников ИС</a:t>
            </a:r>
            <a:endParaRPr lang="ru-RU" sz="20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716016" y="4054907"/>
            <a:ext cx="4114218" cy="670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присутствие: </a:t>
            </a:r>
            <a:endParaRPr lang="ru-RU" sz="20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5"/>
          <p:cNvSpPr/>
          <p:nvPr/>
        </p:nvSpPr>
        <p:spPr>
          <a:xfrm>
            <a:off x="4716016" y="5733241"/>
            <a:ext cx="4104455" cy="864111"/>
          </a:xfrm>
          <a:custGeom>
            <a:avLst/>
            <a:gdLst/>
            <a:ahLst/>
            <a:cxnLst/>
            <a:rect l="l" t="t" r="r" b="b"/>
            <a:pathLst>
              <a:path w="3312795" h="1152525">
                <a:moveTo>
                  <a:pt x="3312414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1152144"/>
                </a:lnTo>
                <a:lnTo>
                  <a:pt x="3120390" y="1152144"/>
                </a:lnTo>
                <a:lnTo>
                  <a:pt x="3164417" y="1147072"/>
                </a:lnTo>
                <a:lnTo>
                  <a:pt x="3204834" y="1132625"/>
                </a:lnTo>
                <a:lnTo>
                  <a:pt x="3240488" y="1109956"/>
                </a:lnTo>
                <a:lnTo>
                  <a:pt x="3270226" y="1080218"/>
                </a:lnTo>
                <a:lnTo>
                  <a:pt x="3292895" y="1044564"/>
                </a:lnTo>
                <a:lnTo>
                  <a:pt x="3307342" y="1004147"/>
                </a:lnTo>
                <a:lnTo>
                  <a:pt x="3312414" y="960120"/>
                </a:lnTo>
                <a:lnTo>
                  <a:pt x="331241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2000">
                <a:solidFill>
                  <a:srgbClr val="005EA4"/>
                </a:solidFill>
                <a:latin typeface="Cambria" pitchFamily="18" charset="0"/>
              </a:rPr>
              <a:t>а</a:t>
            </a:r>
            <a:r>
              <a:rPr lang="ru-RU" sz="2000" smtClean="0">
                <a:solidFill>
                  <a:srgbClr val="005EA4"/>
                </a:solidFill>
                <a:latin typeface="Cambria" pitchFamily="18" charset="0"/>
              </a:rPr>
              <a:t>ссистента (при необходимости)</a:t>
            </a:r>
            <a:endParaRPr sz="2000">
              <a:solidFill>
                <a:srgbClr val="005EA4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Лица, </a:t>
            </a:r>
            <a:r>
              <a:rPr lang="ru-RU" altLang="ru-RU" sz="2800" b="1">
                <a:solidFill>
                  <a:srgbClr val="FFFFFF"/>
                </a:solidFill>
                <a:latin typeface="Cambria" pitchFamily="18" charset="0"/>
                <a:cs typeface="Times New Roman" panose="02020603050405020304" pitchFamily="18" charset="0"/>
              </a:rPr>
              <a:t>имеющие право находиться в ОО </a:t>
            </a:r>
            <a:br>
              <a:rPr lang="ru-RU" altLang="ru-RU" sz="2800" b="1">
                <a:solidFill>
                  <a:srgbClr val="FFFFFF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altLang="ru-RU" sz="2800" b="1">
                <a:solidFill>
                  <a:srgbClr val="FFFFFF"/>
                </a:solidFill>
                <a:latin typeface="Cambria" pitchFamily="18" charset="0"/>
                <a:cs typeface="Times New Roman" panose="02020603050405020304" pitchFamily="18" charset="0"/>
              </a:rPr>
              <a:t>при проведении ИС</a:t>
            </a:r>
            <a:endParaRPr lang="ru-RU" altLang="ru-RU" sz="2800" b="1" smtClean="0">
              <a:solidFill>
                <a:schemeClr val="bg1"/>
              </a:solidFill>
              <a:latin typeface="Cambria" pitchFamily="18" charset="0"/>
              <a:cs typeface="Arial"/>
            </a:endParaRP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98072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113312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128552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128029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32" name="Picture 2" descr="C:\Users\tihonovskaya\Desktop\s12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061"/>
          <a:stretch>
            <a:fillRect/>
          </a:stretch>
        </p:blipFill>
        <p:spPr bwMode="auto">
          <a:xfrm>
            <a:off x="127000" y="3501008"/>
            <a:ext cx="1878013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8000" y="1700808"/>
            <a:ext cx="1450504" cy="100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25" y="1669703"/>
            <a:ext cx="1363663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0" y="6125815"/>
            <a:ext cx="9144000" cy="858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3" y="1298228"/>
            <a:ext cx="7683500" cy="528637"/>
          </a:xfrm>
          <a:prstGeom prst="roundRect">
            <a:avLst/>
          </a:prstGeom>
          <a:solidFill>
            <a:srgbClr val="006AB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>
                <a:solidFill>
                  <a:prstClr val="white"/>
                </a:solidFill>
                <a:latin typeface="Cambria" pitchFamily="18" charset="0"/>
                <a:cs typeface="Times New Roman" panose="02020603050405020304" pitchFamily="18" charset="0"/>
              </a:rPr>
              <a:t>Представители СМИ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292225" y="1917353"/>
            <a:ext cx="5472113" cy="6475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присутствуют в аудитории проведения только </a:t>
            </a:r>
            <a:br>
              <a:rPr lang="ru-RU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до момента начала ответа участника ИС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754313" y="2658939"/>
            <a:ext cx="6129337" cy="554037"/>
          </a:xfrm>
          <a:prstGeom prst="roundRect">
            <a:avLst/>
          </a:prstGeom>
          <a:solidFill>
            <a:srgbClr val="006AB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>
                <a:solidFill>
                  <a:prstClr val="white"/>
                </a:solidFill>
                <a:latin typeface="Cambria" pitchFamily="18" charset="0"/>
                <a:cs typeface="Times New Roman" panose="02020603050405020304" pitchFamily="18" charset="0"/>
              </a:rPr>
              <a:t>Общественные наблюдатели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816100" y="3284984"/>
            <a:ext cx="7067550" cy="22701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95144" indent="-195144" eaLnBrk="1" fontAlgn="auto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имеют удостоверение об аккредитации;</a:t>
            </a:r>
          </a:p>
          <a:p>
            <a:pPr marL="195144" indent="-195144" eaLnBrk="1" fontAlgn="auto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могут свободно перемещаться по ОО (при этом в одной аудитории находится не более одного общественного наблюдателя. Общественный наблюдатель не имеет право входить или выходить из аудитории проведения во время ответа участника);</a:t>
            </a:r>
          </a:p>
          <a:p>
            <a:pPr marL="195144" indent="-195144" eaLnBrk="1" fontAlgn="auto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фиксируют все нарушения во время проведения ИС </a:t>
            </a:r>
            <a:r>
              <a:rPr lang="ru-RU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и </a:t>
            </a:r>
            <a:r>
              <a:rPr lang="ru-RU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доводят </a:t>
            </a:r>
            <a:r>
              <a:rPr lang="ru-RU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/>
            </a:r>
            <a:br>
              <a:rPr lang="ru-RU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до </a:t>
            </a:r>
            <a:r>
              <a:rPr lang="ru-RU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сведения ответственного организатора ОО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54113" y="5653683"/>
            <a:ext cx="6837362" cy="655637"/>
          </a:xfrm>
          <a:prstGeom prst="roundRect">
            <a:avLst/>
          </a:prstGeom>
          <a:solidFill>
            <a:srgbClr val="006AB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>
                <a:solidFill>
                  <a:prstClr val="white"/>
                </a:solidFill>
                <a:latin typeface="Cambria" pitchFamily="18" charset="0"/>
                <a:cs typeface="Times New Roman" panose="02020603050405020304" pitchFamily="18" charset="0"/>
              </a:rPr>
              <a:t>Должностные лица Рособрнадзора, </a:t>
            </a: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smtClean="0">
                <a:solidFill>
                  <a:prstClr val="white"/>
                </a:solidFill>
                <a:latin typeface="Cambria" pitchFamily="18" charset="0"/>
                <a:cs typeface="Times New Roman" panose="02020603050405020304" pitchFamily="18" charset="0"/>
              </a:rPr>
              <a:t>Министерства образования и науки РСО-Алания</a:t>
            </a:r>
            <a:endParaRPr lang="ru-RU" sz="2000" b="1">
              <a:solidFill>
                <a:prstClr val="white"/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66"/>
          <p:cNvSpPr>
            <a:spLocks noChangeArrowheads="1"/>
          </p:cNvSpPr>
          <p:nvPr/>
        </p:nvSpPr>
        <p:spPr bwMode="auto">
          <a:xfrm>
            <a:off x="0" y="630932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203864"/>
                </a:solidFill>
                <a:latin typeface="Cambria" pitchFamily="18" charset="0"/>
              </a:rPr>
              <a:t>Допуск в ППЭ вышеперечисленных лиц осуществляется при наличии документов, </a:t>
            </a:r>
          </a:p>
          <a:p>
            <a:pPr algn="ctr" eaLnBrk="1" hangingPunct="1"/>
            <a:r>
              <a:rPr lang="ru-RU" altLang="ru-RU" sz="1600" b="1">
                <a:solidFill>
                  <a:srgbClr val="203864"/>
                </a:solidFill>
                <a:latin typeface="Cambria" pitchFamily="18" charset="0"/>
              </a:rPr>
              <a:t>удостоверяющих личность, и документов, подтверждающих их полномочия</a:t>
            </a:r>
          </a:p>
        </p:txBody>
      </p:sp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6696149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8450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Схемы оценивания итогового собеседования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55213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76470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1" name="object 3"/>
          <p:cNvSpPr txBox="1"/>
          <p:nvPr/>
        </p:nvSpPr>
        <p:spPr>
          <a:xfrm rot="5400000">
            <a:off x="4450201" y="-2732178"/>
            <a:ext cx="369332" cy="837120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467199"/>
            </a:solidFill>
          </a:ln>
        </p:spPr>
        <p:txBody>
          <a:bodyPr vert="vert270" wrap="square" lIns="0" tIns="5715" rIns="0" bIns="0" rtlCol="0">
            <a:spAutoFit/>
          </a:bodyPr>
          <a:lstStyle/>
          <a:p>
            <a:pPr marL="443230" algn="ctr">
              <a:lnSpc>
                <a:spcPct val="100000"/>
              </a:lnSpc>
            </a:pPr>
            <a:r>
              <a:rPr lang="ru-RU" sz="2400" spc="-10" smtClean="0">
                <a:solidFill>
                  <a:srgbClr val="FFFFFF"/>
                </a:solidFill>
                <a:latin typeface="Cambria" pitchFamily="18" charset="0"/>
                <a:cs typeface="Calibri"/>
              </a:rPr>
              <a:t>Выбор схемы оценивания определяется на уровне ОО</a:t>
            </a:r>
            <a:endParaRPr lang="ru-RU" sz="2400">
              <a:latin typeface="Cambria" pitchFamily="18" charset="0"/>
              <a:cs typeface="Calibri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13766" y="1759372"/>
            <a:ext cx="4114218" cy="670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схема оценивания ИС</a:t>
            </a:r>
          </a:p>
          <a:p>
            <a:pPr algn="ctr"/>
            <a:r>
              <a:rPr lang="ru-RU" sz="16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режиме реального времени)</a:t>
            </a:r>
            <a:endParaRPr lang="ru-RU" sz="16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706254" y="1759372"/>
            <a:ext cx="4114218" cy="670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схема </a:t>
            </a:r>
            <a:r>
              <a:rPr lang="ru-RU" sz="20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 </a:t>
            </a:r>
            <a:r>
              <a:rPr lang="ru-RU" sz="20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</a:p>
          <a:p>
            <a:pPr algn="ctr"/>
            <a:r>
              <a:rPr lang="ru-RU" sz="16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аудиозаписи)</a:t>
            </a:r>
            <a:endParaRPr lang="ru-RU" sz="16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Соединительная линия уступом 31"/>
          <p:cNvCxnSpPr/>
          <p:nvPr/>
        </p:nvCxnSpPr>
        <p:spPr>
          <a:xfrm flipV="1">
            <a:off x="296862" y="2549803"/>
            <a:ext cx="4059114" cy="426824"/>
          </a:xfrm>
          <a:prstGeom prst="bentConnector3">
            <a:avLst>
              <a:gd name="adj1" fmla="val 387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4"/>
          <p:cNvSpPr>
            <a:spLocks noChangeArrowheads="1"/>
          </p:cNvSpPr>
          <p:nvPr/>
        </p:nvSpPr>
        <p:spPr bwMode="auto">
          <a:xfrm>
            <a:off x="296862" y="2549803"/>
            <a:ext cx="426799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оличество экспертов </a:t>
            </a:r>
            <a:b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по количеству аудиторий проведения;</a:t>
            </a:r>
          </a:p>
          <a:p>
            <a:pPr>
              <a:spcBef>
                <a:spcPct val="0"/>
              </a:spcBef>
              <a:buNone/>
            </a:pPr>
            <a:endParaRPr lang="ru-RU" altLang="ru-RU" sz="1800" smtClean="0">
              <a:solidFill>
                <a:srgbClr val="003399"/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проверка ответов каждого участника итогового собеседования осуществляется экспертом непосредственно 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процессе ответа 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участника;</a:t>
            </a:r>
          </a:p>
          <a:p>
            <a:pPr>
              <a:spcBef>
                <a:spcPct val="0"/>
              </a:spcBef>
              <a:buNone/>
            </a:pPr>
            <a:endParaRPr lang="ru-RU" altLang="ru-RU" sz="1800" smtClean="0">
              <a:solidFill>
                <a:srgbClr val="003399"/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при необходимости возможно повторное прослушивание 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оценивание записи ответов отдельных участников</a:t>
            </a:r>
            <a:endParaRPr lang="ru-RU" altLang="ru-RU" sz="1800" smtClean="0">
              <a:solidFill>
                <a:srgbClr val="003399"/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Соединительная линия уступом 33"/>
          <p:cNvCxnSpPr/>
          <p:nvPr/>
        </p:nvCxnSpPr>
        <p:spPr>
          <a:xfrm flipV="1">
            <a:off x="4716016" y="2555026"/>
            <a:ext cx="4059114" cy="426824"/>
          </a:xfrm>
          <a:prstGeom prst="bentConnector3">
            <a:avLst>
              <a:gd name="adj1" fmla="val 387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4"/>
          <p:cNvSpPr>
            <a:spLocks noChangeArrowheads="1"/>
          </p:cNvSpPr>
          <p:nvPr/>
        </p:nvSpPr>
        <p:spPr bwMode="auto">
          <a:xfrm>
            <a:off x="4716016" y="2555026"/>
            <a:ext cx="4176464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проверка ответов каждого участника 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ИС осуществляется </a:t>
            </a: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экспертом после окончания проведения итогового 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собеседования (по аудиозаписи);</a:t>
            </a:r>
          </a:p>
          <a:p>
            <a:pPr>
              <a:spcBef>
                <a:spcPct val="0"/>
              </a:spcBef>
              <a:buNone/>
            </a:pPr>
            <a:endParaRPr lang="ru-RU" altLang="ru-RU" sz="1800" smtClean="0">
              <a:solidFill>
                <a:srgbClr val="003399"/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бязательное ведение двух аудиозаписей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                     потоковой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altLang="ru-RU" sz="1800" b="1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И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                     персональной;</a:t>
            </a:r>
          </a:p>
          <a:p>
            <a:pPr>
              <a:spcBef>
                <a:spcPct val="0"/>
              </a:spcBef>
              <a:buNone/>
            </a:pPr>
            <a:endParaRPr lang="ru-RU" altLang="ru-RU" sz="1800" smtClean="0">
              <a:solidFill>
                <a:srgbClr val="003399"/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бязательное прослушивание участником ИС своей аудиозаписи </a:t>
            </a:r>
            <a:b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по окончании ответа</a:t>
            </a:r>
          </a:p>
        </p:txBody>
      </p:sp>
    </p:spTree>
    <p:extLst>
      <p:ext uri="{BB962C8B-B14F-4D97-AF65-F5344CB8AC3E}">
        <p14:creationId xmlns:p14="http://schemas.microsoft.com/office/powerpoint/2010/main" val="307146747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Помещения, используемые при проведении ИС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55213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76470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13766" y="1700808"/>
            <a:ext cx="4114218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учебного процесса</a:t>
            </a:r>
            <a:endParaRPr lang="ru-RU" sz="19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706254" y="1700808"/>
            <a:ext cx="4114218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процесс в ОО во время проведения ИС </a:t>
            </a:r>
            <a:br>
              <a:rPr lang="ru-RU" sz="19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осуществляется</a:t>
            </a:r>
            <a:endParaRPr lang="ru-RU" sz="19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Соединительная линия уступом 31"/>
          <p:cNvCxnSpPr/>
          <p:nvPr/>
        </p:nvCxnSpPr>
        <p:spPr>
          <a:xfrm flipV="1">
            <a:off x="296862" y="2636912"/>
            <a:ext cx="8307586" cy="426824"/>
          </a:xfrm>
          <a:prstGeom prst="bentConnector3">
            <a:avLst>
              <a:gd name="adj1" fmla="val 76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4"/>
          <p:cNvSpPr>
            <a:spLocks noChangeArrowheads="1"/>
          </p:cNvSpPr>
          <p:nvPr/>
        </p:nvSpPr>
        <p:spPr bwMode="auto">
          <a:xfrm>
            <a:off x="296862" y="2636912"/>
            <a:ext cx="8523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обеспечить тишину и порядок 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местах проведения 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ИС</a:t>
            </a:r>
            <a:endParaRPr lang="ru-RU" altLang="ru-RU" sz="1800">
              <a:solidFill>
                <a:srgbClr val="003399"/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27423" y="1196752"/>
            <a:ext cx="5408873" cy="458280"/>
          </a:xfrm>
          <a:prstGeom prst="round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РУКОВОДИТЕЛЯ ОО</a:t>
            </a:r>
            <a:endParaRPr lang="ru-RU" sz="16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3766" y="3717032"/>
            <a:ext cx="8506706" cy="50405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ИС используются:</a:t>
            </a:r>
            <a:endParaRPr lang="ru-RU" sz="20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3528" y="4362298"/>
            <a:ext cx="2104165" cy="5068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штаб</a:t>
            </a:r>
            <a:endParaRPr lang="ru-RU" sz="20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66380" y="4362298"/>
            <a:ext cx="2813732" cy="5068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 проведения</a:t>
            </a:r>
            <a:endParaRPr lang="ru-RU" sz="20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68144" y="4362298"/>
            <a:ext cx="2952328" cy="5068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 </a:t>
            </a:r>
            <a:r>
              <a:rPr lang="ru-RU" sz="2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74821" y="5013175"/>
            <a:ext cx="5593323" cy="15389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аудитории, в которые участники переходят после прохождения </a:t>
            </a:r>
            <a: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</a:p>
          <a:p>
            <a:pPr algn="ctr"/>
            <a:r>
              <a:rPr lang="ru-RU" sz="1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решению руководителя ОО).</a:t>
            </a:r>
          </a:p>
          <a:p>
            <a:pPr algn="ctr"/>
            <a:r>
              <a:rPr lang="ru-RU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</a:t>
            </a:r>
            <a:r>
              <a:rPr lang="ru-RU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пересечение потоков (встречи, общение) </a:t>
            </a:r>
            <a:r>
              <a:rPr lang="ru-RU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до и после ИС</a:t>
            </a:r>
            <a:endParaRPr lang="ru-RU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Соединительная линия уступом 29"/>
          <p:cNvCxnSpPr/>
          <p:nvPr/>
        </p:nvCxnSpPr>
        <p:spPr>
          <a:xfrm flipV="1">
            <a:off x="296862" y="3146192"/>
            <a:ext cx="4131122" cy="426824"/>
          </a:xfrm>
          <a:prstGeom prst="bentConnector3">
            <a:avLst>
              <a:gd name="adj1" fmla="val 198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4"/>
          <p:cNvSpPr>
            <a:spLocks noChangeArrowheads="1"/>
          </p:cNvSpPr>
          <p:nvPr/>
        </p:nvSpPr>
        <p:spPr bwMode="auto">
          <a:xfrm>
            <a:off x="323528" y="3068960"/>
            <a:ext cx="4208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1800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удитории изолированы </a:t>
            </a:r>
            <a:r>
              <a:rPr lang="ru-RU" altLang="ru-RU" sz="180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от остальных учебных кабинетов ОО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012161" y="5066636"/>
            <a:ext cx="2880320" cy="1432036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для личных вещей участников ИС </a:t>
            </a:r>
            <a:r>
              <a:rPr lang="ru-RU" sz="1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входа в аудитории подготовки и проведения)</a:t>
            </a:r>
            <a:endParaRPr lang="ru-RU" sz="14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52427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55213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76470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5" name="Прямоугольник 2"/>
          <p:cNvSpPr>
            <a:spLocks noChangeArrowheads="1"/>
          </p:cNvSpPr>
          <p:nvPr/>
        </p:nvSpPr>
        <p:spPr bwMode="auto">
          <a:xfrm>
            <a:off x="0" y="312837"/>
            <a:ext cx="9139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pPr algn="ctr" eaLnBrk="1" hangingPunct="1"/>
            <a:r>
              <a:rPr lang="ru-RU" altLang="ru-RU" sz="2700" b="1">
                <a:solidFill>
                  <a:srgbClr val="FFFFFF"/>
                </a:solidFill>
                <a:latin typeface="Cambria" pitchFamily="18" charset="0"/>
                <a:cs typeface="Times New Roman" panose="02020603050405020304" pitchFamily="18" charset="0"/>
              </a:rPr>
              <a:t>Условия проведения итогового собеседования</a:t>
            </a:r>
            <a:endParaRPr lang="ru-RU" altLang="ru-RU" sz="2700" b="1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66532" y="1299255"/>
            <a:ext cx="2349500" cy="2382838"/>
          </a:xfrm>
          <a:prstGeom prst="roundRect">
            <a:avLst>
              <a:gd name="adj" fmla="val 350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endParaRPr lang="ru-RU" sz="1600">
              <a:solidFill>
                <a:srgbClr val="003399"/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0" y="6016402"/>
            <a:ext cx="9139238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7544" y="1290885"/>
            <a:ext cx="5620494" cy="2382838"/>
          </a:xfrm>
          <a:prstGeom prst="roundRect">
            <a:avLst>
              <a:gd name="adj" fmla="val 350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endParaRPr lang="ru-RU" sz="1600">
              <a:solidFill>
                <a:srgbClr val="003399"/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67545" y="3824065"/>
            <a:ext cx="8248487" cy="15491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>
                <a:solidFill>
                  <a:srgbClr val="C00000"/>
                </a:solidFill>
                <a:latin typeface="Cambria" pitchFamily="18" charset="0"/>
                <a:cs typeface="Times New Roman" panose="02020603050405020304" pitchFamily="18" charset="0"/>
              </a:rPr>
              <a:t>Запрещено</a:t>
            </a:r>
            <a:r>
              <a:rPr lang="ru-RU" sz="2800" b="1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ru-RU" sz="2800" b="1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использование средств мобильной связи, фото-, аудио- </a:t>
            </a:r>
            <a:r>
              <a:rPr lang="ru-RU" sz="2800" b="1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/>
            </a:r>
            <a:br>
              <a:rPr lang="ru-RU" sz="2800" b="1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sz="2800" b="1" smtClean="0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>
                <a:solidFill>
                  <a:srgbClr val="003399"/>
                </a:solidFill>
                <a:latin typeface="Cambria" pitchFamily="18" charset="0"/>
                <a:cs typeface="Times New Roman" panose="02020603050405020304" pitchFamily="18" charset="0"/>
              </a:rPr>
              <a:t>видеоаппаратуры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49263" y="5661248"/>
            <a:ext cx="8266770" cy="9139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Наличие черных гелевых ручек </a:t>
            </a:r>
            <a:r>
              <a:rPr lang="ru-RU" b="1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у </a:t>
            </a:r>
            <a:r>
              <a:rPr lang="ru-RU" b="1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участников, </a:t>
            </a:r>
            <a:r>
              <a:rPr lang="ru-RU" b="1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/>
            </a:r>
            <a:br>
              <a:rPr lang="ru-RU" b="1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b="1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экзаменаторов-собеседников и </a:t>
            </a:r>
            <a:r>
              <a:rPr lang="ru-RU" b="1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экспертов!</a:t>
            </a:r>
          </a:p>
        </p:txBody>
      </p:sp>
      <p:pic>
        <p:nvPicPr>
          <p:cNvPr id="45" name="Picture 23" descr="http://www.center-rpo.ru/images/1(1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2732" y="1315130"/>
            <a:ext cx="22383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7" descr="C:\Users\tihonovskaya\Desktop\dJlzH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6" r="11913"/>
          <a:stretch>
            <a:fillRect/>
          </a:stretch>
        </p:blipFill>
        <p:spPr bwMode="auto">
          <a:xfrm>
            <a:off x="956123" y="1502671"/>
            <a:ext cx="1887685" cy="1889192"/>
          </a:xfrm>
          <a:prstGeom prst="flowChartSummingJuncti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3"/>
          <p:cNvSpPr txBox="1">
            <a:spLocks noChangeArrowheads="1"/>
          </p:cNvSpPr>
          <p:nvPr/>
        </p:nvSpPr>
        <p:spPr bwMode="auto">
          <a:xfrm>
            <a:off x="3087663" y="1665441"/>
            <a:ext cx="22764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pPr algn="ctr"/>
            <a:r>
              <a:rPr lang="ru-RU" altLang="ru-RU" sz="2400" b="1" smtClean="0">
                <a:solidFill>
                  <a:srgbClr val="C00000"/>
                </a:solidFill>
                <a:latin typeface="Cambria" pitchFamily="18" charset="0"/>
                <a:cs typeface="Times New Roman" panose="02020603050405020304" pitchFamily="18" charset="0"/>
              </a:rPr>
              <a:t>НАЧАЛО </a:t>
            </a:r>
            <a:br>
              <a:rPr lang="ru-RU" altLang="ru-RU" sz="2400" b="1" smtClean="0">
                <a:solidFill>
                  <a:srgbClr val="C00000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altLang="ru-RU" sz="2400" b="1" smtClean="0">
                <a:solidFill>
                  <a:srgbClr val="C00000"/>
                </a:solidFill>
                <a:latin typeface="Cambria" pitchFamily="18" charset="0"/>
                <a:cs typeface="Times New Roman" panose="02020603050405020304" pitchFamily="18" charset="0"/>
              </a:rPr>
              <a:t>в 9:00 часов</a:t>
            </a:r>
            <a:br>
              <a:rPr lang="ru-RU" altLang="ru-RU" sz="2400" b="1" smtClean="0">
                <a:solidFill>
                  <a:srgbClr val="C00000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altLang="ru-RU" sz="2400" b="1" smtClean="0">
                <a:solidFill>
                  <a:srgbClr val="C00000"/>
                </a:solidFill>
                <a:latin typeface="Cambria" pitchFamily="18" charset="0"/>
                <a:cs typeface="Times New Roman" panose="02020603050405020304" pitchFamily="18" charset="0"/>
              </a:rPr>
              <a:t>в аудитории подготовки</a:t>
            </a:r>
            <a:endParaRPr lang="ru-RU" altLang="ru-RU" sz="2400" b="1">
              <a:solidFill>
                <a:srgbClr val="C00000"/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6604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Формы итогового собеседования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55213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76470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257" y="1268761"/>
            <a:ext cx="4911799" cy="195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38" name="Соединительная линия уступом 37"/>
          <p:cNvCxnSpPr/>
          <p:nvPr/>
        </p:nvCxnSpPr>
        <p:spPr>
          <a:xfrm flipV="1">
            <a:off x="296863" y="1281113"/>
            <a:ext cx="8451850" cy="2075879"/>
          </a:xfrm>
          <a:prstGeom prst="bentConnector3">
            <a:avLst>
              <a:gd name="adj1" fmla="val 58342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5324103" y="1386194"/>
            <a:ext cx="3712393" cy="7466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организатор ОО проверяет список участников ИС и распределяет их по аудиториям проведения</a:t>
            </a:r>
            <a:endParaRPr lang="ru-RU" sz="14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4275" y="2473151"/>
            <a:ext cx="52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/>
              <a:t>3</a:t>
            </a:r>
            <a:endParaRPr lang="ru-RU" sz="1400"/>
          </a:p>
        </p:txBody>
      </p:sp>
      <p:sp>
        <p:nvSpPr>
          <p:cNvPr id="43" name="TextBox 42"/>
          <p:cNvSpPr txBox="1"/>
          <p:nvPr/>
        </p:nvSpPr>
        <p:spPr>
          <a:xfrm>
            <a:off x="4211960" y="2636912"/>
            <a:ext cx="52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/>
              <a:t>3</a:t>
            </a:r>
            <a:endParaRPr lang="ru-RU" sz="1400"/>
          </a:p>
        </p:txBody>
      </p:sp>
      <p:sp>
        <p:nvSpPr>
          <p:cNvPr id="44" name="TextBox 43"/>
          <p:cNvSpPr txBox="1"/>
          <p:nvPr/>
        </p:nvSpPr>
        <p:spPr>
          <a:xfrm>
            <a:off x="4211960" y="2833191"/>
            <a:ext cx="52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/>
              <a:t>2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324103" y="2204864"/>
            <a:ext cx="3712393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вне аудитории, осуществляющий перевод участников ИС </a:t>
            </a:r>
            <a:br>
              <a:rPr lang="ru-RU" sz="1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аудитории подготовки в аудиторию проведения, ставит «Н» неявившемуся участнику и сообщает ответственному </a:t>
            </a:r>
            <a:endParaRPr lang="ru-RU" sz="14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endCxn id="43" idx="0"/>
          </p:cNvCxnSpPr>
          <p:nvPr/>
        </p:nvCxnSpPr>
        <p:spPr>
          <a:xfrm flipH="1">
            <a:off x="4472831" y="1988840"/>
            <a:ext cx="1467321" cy="648072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482307" y="2833191"/>
            <a:ext cx="52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/>
              <a:t>Н</a:t>
            </a:r>
            <a:endParaRPr lang="ru-RU" sz="1400"/>
          </a:p>
        </p:txBody>
      </p:sp>
      <p:cxnSp>
        <p:nvCxnSpPr>
          <p:cNvPr id="52" name="Прямая со стрелкой 51"/>
          <p:cNvCxnSpPr/>
          <p:nvPr/>
        </p:nvCxnSpPr>
        <p:spPr>
          <a:xfrm flipH="1" flipV="1">
            <a:off x="4743177" y="2987079"/>
            <a:ext cx="792089" cy="153889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937" y="3429000"/>
            <a:ext cx="5365329" cy="280795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934" y="5877272"/>
            <a:ext cx="5351332" cy="592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5724128" y="3429000"/>
            <a:ext cx="360040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340388" y="3429000"/>
            <a:ext cx="291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Cambria" pitchFamily="18" charset="0"/>
              </a:rPr>
              <a:t>заполняется автоматизировано;</a:t>
            </a:r>
            <a:endParaRPr lang="ru-RU" sz="1400">
              <a:latin typeface="Cambria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724128" y="4095656"/>
            <a:ext cx="36004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6340388" y="3879632"/>
            <a:ext cx="26241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Cambria" pitchFamily="18" charset="0"/>
              </a:rPr>
              <a:t>заполняется или техническим специалистом </a:t>
            </a:r>
            <a:r>
              <a:rPr lang="ru-RU" sz="1400">
                <a:latin typeface="Cambria" pitchFamily="18" charset="0"/>
              </a:rPr>
              <a:t>до </a:t>
            </a:r>
            <a:r>
              <a:rPr lang="ru-RU" sz="1400" smtClean="0">
                <a:latin typeface="Cambria" pitchFamily="18" charset="0"/>
              </a:rPr>
              <a:t>ИС, или экзаменатором-собеседником во время проведения ИС; </a:t>
            </a:r>
            <a:endParaRPr lang="ru-RU" sz="1400">
              <a:latin typeface="Cambria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12160" y="3429000"/>
            <a:ext cx="351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Cambria" pitchFamily="18" charset="0"/>
              </a:rPr>
              <a:t> – </a:t>
            </a:r>
            <a:endParaRPr lang="ru-RU" sz="1400">
              <a:latin typeface="Cambria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12160" y="4147919"/>
            <a:ext cx="351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Cambria" pitchFamily="18" charset="0"/>
              </a:rPr>
              <a:t> – </a:t>
            </a:r>
            <a:endParaRPr lang="ru-RU" sz="1400">
              <a:latin typeface="Cambria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724128" y="5374377"/>
            <a:ext cx="360040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6340388" y="5158353"/>
            <a:ext cx="2624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Cambria" pitchFamily="18" charset="0"/>
              </a:rPr>
              <a:t>заполняется экзаменатором-собеседником во время проведения ИС </a:t>
            </a:r>
            <a:endParaRPr lang="ru-RU" sz="1400">
              <a:latin typeface="Cambr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12160" y="5426640"/>
            <a:ext cx="351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Cambria" pitchFamily="18" charset="0"/>
              </a:rPr>
              <a:t> – </a:t>
            </a:r>
            <a:endParaRPr lang="ru-RU" sz="1400">
              <a:latin typeface="Cambria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724128" y="6021288"/>
            <a:ext cx="360040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6340388" y="6039872"/>
            <a:ext cx="2624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Cambria" pitchFamily="18" charset="0"/>
              </a:rPr>
              <a:t>заполняется участником ИС </a:t>
            </a:r>
            <a:endParaRPr lang="ru-RU" sz="1400">
              <a:latin typeface="Cambr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12160" y="6073551"/>
            <a:ext cx="351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>
                <a:latin typeface="Cambria" pitchFamily="18" charset="0"/>
              </a:rPr>
              <a:t> – </a:t>
            </a:r>
            <a:endParaRPr lang="ru-RU" sz="1400">
              <a:latin typeface="Cambria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144462" y="6497141"/>
            <a:ext cx="8820025" cy="316235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удаления участника за нарушение Порядка в столбце 8 делается запись «УДАЛЕН»</a:t>
            </a:r>
            <a:endParaRPr lang="ru-RU" sz="1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1507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Специализированная форма </a:t>
            </a:r>
            <a:b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</a:br>
            <a:r>
              <a:rPr lang="ru-RU" altLang="ru-RU" sz="2800" b="1" smtClean="0">
                <a:solidFill>
                  <a:schemeClr val="bg1"/>
                </a:solidFill>
                <a:latin typeface="Cambria" pitchFamily="18" charset="0"/>
                <a:cs typeface="Arial"/>
              </a:rPr>
              <a:t>черновика для эксперта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3" y="6552133"/>
            <a:ext cx="9396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5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5019303" y="76470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049" y="2636912"/>
            <a:ext cx="8388423" cy="29851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0" name="Скругленный прямоугольник 39"/>
          <p:cNvSpPr/>
          <p:nvPr/>
        </p:nvSpPr>
        <p:spPr>
          <a:xfrm>
            <a:off x="1058864" y="1208782"/>
            <a:ext cx="6897512" cy="420018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экспертом:</a:t>
            </a:r>
            <a:endParaRPr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07505" y="1700808"/>
            <a:ext cx="4176463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использовании первой схемы оценивания – в режиме реального времени, при ответе участника ИС</a:t>
            </a:r>
            <a:endParaRPr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427984" y="1700808"/>
            <a:ext cx="4536504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использовании второй схемы </a:t>
            </a:r>
            <a:b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 – после проведения ИС, при прослушивании аудиозаписи участника ИС</a:t>
            </a:r>
            <a:endParaRPr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5570" y="4613957"/>
            <a:ext cx="322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smtClean="0"/>
              <a:t>2.</a:t>
            </a:r>
            <a:endParaRPr lang="ru-RU" sz="1100" b="1"/>
          </a:p>
        </p:txBody>
      </p:sp>
      <p:sp>
        <p:nvSpPr>
          <p:cNvPr id="46" name="TextBox 45"/>
          <p:cNvSpPr txBox="1"/>
          <p:nvPr/>
        </p:nvSpPr>
        <p:spPr>
          <a:xfrm>
            <a:off x="505570" y="5000419"/>
            <a:ext cx="322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/>
              <a:t>3</a:t>
            </a:r>
            <a:r>
              <a:rPr lang="ru-RU" sz="1100" b="1" smtClean="0"/>
              <a:t>.</a:t>
            </a:r>
            <a:endParaRPr lang="ru-RU" sz="1100" b="1"/>
          </a:p>
        </p:txBody>
      </p:sp>
      <p:sp>
        <p:nvSpPr>
          <p:cNvPr id="3" name="TextBox 2"/>
          <p:cNvSpPr txBox="1"/>
          <p:nvPr/>
        </p:nvSpPr>
        <p:spPr>
          <a:xfrm>
            <a:off x="762447" y="4541949"/>
            <a:ext cx="849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1111111 </a:t>
            </a:r>
            <a:r>
              <a:rPr lang="ru-RU" sz="1400" err="1" smtClean="0"/>
              <a:t>Ахх Зхх Охх     1    0      1    1     0    0     1     0   1     0      1     0    0    1     0    0      0    0    0      </a:t>
            </a:r>
            <a:r>
              <a:rPr lang="ru-RU" b="1" smtClean="0"/>
              <a:t>7</a:t>
            </a:r>
            <a:r>
              <a:rPr lang="ru-RU" sz="1400" smtClean="0"/>
              <a:t>       </a:t>
            </a:r>
            <a:r>
              <a:rPr lang="ru-RU" sz="1000" b="1" smtClean="0"/>
              <a:t>незачет</a:t>
            </a:r>
            <a:endParaRPr lang="ru-RU" sz="1000" b="1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95536" y="5445224"/>
            <a:ext cx="8424936" cy="12359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 </a:t>
            </a:r>
            <a:r>
              <a:rPr lang="ru-RU" sz="1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оценивания ответа участника ИС </a:t>
            </a:r>
            <a:r>
              <a:rPr lang="ru-RU" sz="1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переносится </a:t>
            </a:r>
            <a:r>
              <a:rPr lang="ru-RU" sz="1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экспертом</a:t>
            </a:r>
            <a:r>
              <a:rPr lang="ru-RU" sz="1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бланк ИС только после проверки им заполненной специализированной формы черновика</a:t>
            </a:r>
            <a:r>
              <a:rPr lang="ru-RU" sz="1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Зачёт </a:t>
            </a:r>
            <a:r>
              <a:rPr lang="ru-RU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выставляется </a:t>
            </a:r>
            <a:r>
              <a:rPr lang="ru-RU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ИС,  </a:t>
            </a:r>
            <a:r>
              <a:rPr lang="ru-RU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набравшим не менее 10 баллов из 20 </a:t>
            </a:r>
            <a:r>
              <a:rPr lang="ru-RU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 </a:t>
            </a:r>
            <a:br>
              <a:rPr lang="ru-RU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19 критериям оценивания</a:t>
            </a:r>
            <a:endParaRPr lang="ru-RU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8663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20484</TotalTime>
  <Words>1234</Words>
  <Application>Microsoft Office PowerPoint</Application>
  <PresentationFormat>Экран (4:3)</PresentationFormat>
  <Paragraphs>270</Paragraphs>
  <Slides>22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Wingdings</vt:lpstr>
      <vt:lpstr>1_Тема Office</vt:lpstr>
      <vt:lpstr>Презентация PowerPoint</vt:lpstr>
      <vt:lpstr>Участники итогового собеседования</vt:lpstr>
      <vt:lpstr>Лица, привлекаемые к организации, проведению и оцениванию итогового собеседования</vt:lpstr>
      <vt:lpstr>Лица, имеющие право находиться в ОО  при проведении ИС</vt:lpstr>
      <vt:lpstr>Схемы оценивания итогового собеседования</vt:lpstr>
      <vt:lpstr>Помещения, используемые при проведении ИС</vt:lpstr>
      <vt:lpstr>Презентация PowerPoint</vt:lpstr>
      <vt:lpstr>Формы итогового собеседования</vt:lpstr>
      <vt:lpstr>Специализированная форма  черновика для эксперта</vt:lpstr>
      <vt:lpstr>Оценивание ответов участников ИС с ОВЗ,  детей-инвалидов и инвалидов</vt:lpstr>
      <vt:lpstr>Акты итогового собеседования</vt:lpstr>
      <vt:lpstr>КИМ итогового собеседования</vt:lpstr>
      <vt:lpstr>КИМ итогового собеседования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Samsung</cp:lastModifiedBy>
  <cp:revision>1064</cp:revision>
  <cp:lastPrinted>2020-01-21T15:13:56Z</cp:lastPrinted>
  <dcterms:created xsi:type="dcterms:W3CDTF">2011-08-25T06:09:31Z</dcterms:created>
  <dcterms:modified xsi:type="dcterms:W3CDTF">2020-02-04T13:57:41Z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1238815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